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4"/>
  </p:notesMasterIdLst>
  <p:handoutMasterIdLst>
    <p:handoutMasterId r:id="rId105"/>
  </p:handoutMasterIdLst>
  <p:sldIdLst>
    <p:sldId id="256" r:id="rId2"/>
    <p:sldId id="258" r:id="rId3"/>
    <p:sldId id="259" r:id="rId4"/>
    <p:sldId id="260" r:id="rId5"/>
    <p:sldId id="261" r:id="rId6"/>
    <p:sldId id="351" r:id="rId7"/>
    <p:sldId id="262" r:id="rId8"/>
    <p:sldId id="263" r:id="rId9"/>
    <p:sldId id="264" r:id="rId10"/>
    <p:sldId id="265" r:id="rId11"/>
    <p:sldId id="266" r:id="rId12"/>
    <p:sldId id="352" r:id="rId13"/>
    <p:sldId id="353" r:id="rId14"/>
    <p:sldId id="267" r:id="rId15"/>
    <p:sldId id="354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35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56" r:id="rId84"/>
    <p:sldId id="357" r:id="rId85"/>
    <p:sldId id="334" r:id="rId86"/>
    <p:sldId id="335" r:id="rId87"/>
    <p:sldId id="355" r:id="rId88"/>
    <p:sldId id="336" r:id="rId89"/>
    <p:sldId id="337" r:id="rId90"/>
    <p:sldId id="338" r:id="rId91"/>
    <p:sldId id="339" r:id="rId92"/>
    <p:sldId id="340" r:id="rId93"/>
    <p:sldId id="341" r:id="rId94"/>
    <p:sldId id="342" r:id="rId95"/>
    <p:sldId id="343" r:id="rId96"/>
    <p:sldId id="344" r:id="rId97"/>
    <p:sldId id="345" r:id="rId98"/>
    <p:sldId id="346" r:id="rId99"/>
    <p:sldId id="347" r:id="rId100"/>
    <p:sldId id="348" r:id="rId101"/>
    <p:sldId id="349" r:id="rId102"/>
    <p:sldId id="350" r:id="rId10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885"/>
    <p:restoredTop sz="87418"/>
  </p:normalViewPr>
  <p:slideViewPr>
    <p:cSldViewPr snapToGrid="0" snapToObjects="1">
      <p:cViewPr varScale="1">
        <p:scale>
          <a:sx n="91" d="100"/>
          <a:sy n="91" d="100"/>
        </p:scale>
        <p:origin x="1416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viewProps" Target="viewProp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theme" Target="theme/theme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tableStyles" Target="tableStyle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E5517A-6CBE-8A40-AC75-192F05CEE8E3}" type="datetimeFigureOut">
              <a:rPr lang="en-US" smtClean="0"/>
              <a:t>4/26/22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1E35EC-2B15-E64C-9E4E-0D490D5606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11181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AB0572-6580-3146-A137-79547D21D072}" type="datetimeFigureOut">
              <a:rPr lang="en-US" smtClean="0"/>
              <a:t>4/26/22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BBEE67-0C97-9549-AA1B-B42A1E9B02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53780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could go wrong with an airline flight reservation system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BBEE67-0C97-9549-AA1B-B42A1E9B02E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9423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  <p:sp>
        <p:nvSpPr>
          <p:cNvPr id="6349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72" tIns="44442" rIns="90472" bIns="44442"/>
          <a:lstStyle/>
          <a:p>
            <a:endParaRPr lang="en-US">
              <a:latin typeface="Book Antiqua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737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  <p:sp>
        <p:nvSpPr>
          <p:cNvPr id="655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72" tIns="44442" rIns="90472" bIns="44442"/>
          <a:lstStyle/>
          <a:p>
            <a:endParaRPr lang="en-US">
              <a:latin typeface="Book Antiqua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55312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72" tIns="44442" rIns="90472" bIns="44442"/>
          <a:lstStyle/>
          <a:p>
            <a:endParaRPr lang="en-US">
              <a:latin typeface="Book Antiqua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3282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  <p:sp>
        <p:nvSpPr>
          <p:cNvPr id="716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72" tIns="44442" rIns="90472" bIns="44442"/>
          <a:lstStyle/>
          <a:p>
            <a:endParaRPr lang="en-US">
              <a:latin typeface="Book Antiqua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9440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  <p:sp>
        <p:nvSpPr>
          <p:cNvPr id="747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72" tIns="44442" rIns="90472" bIns="44442"/>
          <a:lstStyle/>
          <a:p>
            <a:endParaRPr lang="en-US">
              <a:latin typeface="Book Antiqua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72082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  <p:sp>
        <p:nvSpPr>
          <p:cNvPr id="7680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72" tIns="44442" rIns="90472" bIns="44442"/>
          <a:lstStyle/>
          <a:p>
            <a:r>
              <a:rPr lang="en-US" dirty="0">
                <a:latin typeface="Book Antiqua" charset="0"/>
                <a:ea typeface="ＭＳ Ｐゴシック" charset="0"/>
                <a:cs typeface="ＭＳ Ｐゴシック" charset="0"/>
              </a:rPr>
              <a:t>DEMO DIRTY READ PREVENTION</a:t>
            </a:r>
          </a:p>
        </p:txBody>
      </p:sp>
    </p:spTree>
    <p:extLst>
      <p:ext uri="{BB962C8B-B14F-4D97-AF65-F5344CB8AC3E}">
        <p14:creationId xmlns:p14="http://schemas.microsoft.com/office/powerpoint/2010/main" val="11907788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  <p:sp>
        <p:nvSpPr>
          <p:cNvPr id="80899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72" tIns="44442" rIns="90472" bIns="44442"/>
          <a:lstStyle/>
          <a:p>
            <a:endParaRPr lang="en-US">
              <a:latin typeface="Book Antiqua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04961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  <p:sp>
        <p:nvSpPr>
          <p:cNvPr id="80899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72" tIns="44442" rIns="90472" bIns="44442"/>
          <a:lstStyle/>
          <a:p>
            <a:endParaRPr lang="en-US">
              <a:latin typeface="Book Antiqua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10500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  <p:sp>
        <p:nvSpPr>
          <p:cNvPr id="80899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72" tIns="44442" rIns="90472" bIns="44442"/>
          <a:lstStyle/>
          <a:p>
            <a:endParaRPr lang="en-US">
              <a:latin typeface="Book Antiqua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44385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  <p:sp>
        <p:nvSpPr>
          <p:cNvPr id="849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72" tIns="44442" rIns="90472" bIns="44442"/>
          <a:lstStyle/>
          <a:p>
            <a:endParaRPr lang="en-US">
              <a:latin typeface="Book Antiqua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26466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72" tIns="44442" rIns="90472" bIns="44442"/>
          <a:lstStyle/>
          <a:p>
            <a:endParaRPr lang="en-US">
              <a:latin typeface="Book Antiqua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421796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  <p:sp>
        <p:nvSpPr>
          <p:cNvPr id="849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72" tIns="44442" rIns="90472" bIns="44442"/>
          <a:lstStyle/>
          <a:p>
            <a:endParaRPr lang="en-US">
              <a:latin typeface="Book Antiqua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444354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  <p:sp>
        <p:nvSpPr>
          <p:cNvPr id="10649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72" tIns="44442" rIns="90472" bIns="44442"/>
          <a:lstStyle/>
          <a:p>
            <a:endParaRPr lang="en-US">
              <a:latin typeface="Book Antiqua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369913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85">
              <a:defRPr sz="3400">
                <a:solidFill>
                  <a:srgbClr val="CF0E30"/>
                </a:solidFill>
                <a:latin typeface="Book Antiqua" charset="0"/>
                <a:ea typeface="ＭＳ Ｐゴシック" charset="0"/>
                <a:cs typeface="ＭＳ Ｐゴシック" charset="0"/>
              </a:defRPr>
            </a:lvl1pPr>
            <a:lvl2pPr marL="35879619" indent="-35447153" defTabSz="914485">
              <a:defRPr sz="34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2pPr>
            <a:lvl3pPr>
              <a:defRPr sz="34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3pPr>
            <a:lvl4pPr>
              <a:defRPr sz="34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4pPr>
            <a:lvl5pPr>
              <a:defRPr sz="34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5pPr>
            <a:lvl6pPr marL="432465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6pPr>
            <a:lvl7pPr marL="864931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7pPr>
            <a:lvl8pPr marL="1297396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8pPr>
            <a:lvl9pPr marL="1729862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9pPr>
          </a:lstStyle>
          <a:p>
            <a:r>
              <a:rPr lang="en-US" sz="1000">
                <a:solidFill>
                  <a:schemeClr val="tx1"/>
                </a:solidFill>
                <a:latin typeface="Times New Roman" charset="0"/>
              </a:rPr>
              <a:t>15-415</a:t>
            </a:r>
          </a:p>
        </p:txBody>
      </p:sp>
      <p:sp>
        <p:nvSpPr>
          <p:cNvPr id="7270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85">
              <a:defRPr sz="3400">
                <a:solidFill>
                  <a:srgbClr val="CF0E30"/>
                </a:solidFill>
                <a:latin typeface="Book Antiqua" charset="0"/>
                <a:ea typeface="ＭＳ Ｐゴシック" charset="0"/>
                <a:cs typeface="ＭＳ Ｐゴシック" charset="0"/>
              </a:defRPr>
            </a:lvl1pPr>
            <a:lvl2pPr marL="35879619" indent="-35447153" defTabSz="914485">
              <a:defRPr sz="34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2pPr>
            <a:lvl3pPr>
              <a:defRPr sz="34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3pPr>
            <a:lvl4pPr>
              <a:defRPr sz="34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4pPr>
            <a:lvl5pPr>
              <a:defRPr sz="34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5pPr>
            <a:lvl6pPr marL="432465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6pPr>
            <a:lvl7pPr marL="864931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7pPr>
            <a:lvl8pPr marL="1297396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8pPr>
            <a:lvl9pPr marL="1729862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9pPr>
          </a:lstStyle>
          <a:p>
            <a:r>
              <a:rPr lang="en-US" sz="1000">
                <a:solidFill>
                  <a:schemeClr val="tx1"/>
                </a:solidFill>
                <a:latin typeface="Times New Roman" charset="0"/>
              </a:rPr>
              <a:t>Faloutsos</a:t>
            </a:r>
          </a:p>
        </p:txBody>
      </p:sp>
      <p:sp>
        <p:nvSpPr>
          <p:cNvPr id="72708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85">
              <a:defRPr sz="3400">
                <a:solidFill>
                  <a:srgbClr val="CF0E30"/>
                </a:solidFill>
                <a:latin typeface="Book Antiqua" charset="0"/>
                <a:ea typeface="ＭＳ Ｐゴシック" charset="0"/>
                <a:cs typeface="ＭＳ Ｐゴシック" charset="0"/>
              </a:defRPr>
            </a:lvl1pPr>
            <a:lvl2pPr marL="35879619" indent="-35447153" defTabSz="914485">
              <a:defRPr sz="34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2pPr>
            <a:lvl3pPr>
              <a:defRPr sz="34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3pPr>
            <a:lvl4pPr>
              <a:defRPr sz="34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4pPr>
            <a:lvl5pPr>
              <a:defRPr sz="34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5pPr>
            <a:lvl6pPr marL="432465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6pPr>
            <a:lvl7pPr marL="864931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7pPr>
            <a:lvl8pPr marL="1297396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8pPr>
            <a:lvl9pPr marL="1729862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9pPr>
          </a:lstStyle>
          <a:p>
            <a:fld id="{6EC58A9A-79E8-A14B-96A0-8931D5474C35}" type="slidenum">
              <a:rPr lang="en-US" sz="1000">
                <a:solidFill>
                  <a:schemeClr val="tx1"/>
                </a:solidFill>
                <a:latin typeface="Times New Roman" charset="0"/>
              </a:rPr>
              <a:pPr/>
              <a:t>79</a:t>
            </a:fld>
            <a:endParaRPr lang="en-US" sz="100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7270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1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Book Antiqua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780552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85">
              <a:defRPr sz="3400">
                <a:solidFill>
                  <a:srgbClr val="CF0E30"/>
                </a:solidFill>
                <a:latin typeface="Book Antiqua" charset="0"/>
                <a:ea typeface="ＭＳ Ｐゴシック" charset="0"/>
                <a:cs typeface="ＭＳ Ｐゴシック" charset="0"/>
              </a:defRPr>
            </a:lvl1pPr>
            <a:lvl2pPr marL="35879619" indent="-35447153" defTabSz="914485">
              <a:defRPr sz="34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2pPr>
            <a:lvl3pPr>
              <a:defRPr sz="34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3pPr>
            <a:lvl4pPr>
              <a:defRPr sz="34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4pPr>
            <a:lvl5pPr>
              <a:defRPr sz="34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5pPr>
            <a:lvl6pPr marL="432465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6pPr>
            <a:lvl7pPr marL="864931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7pPr>
            <a:lvl8pPr marL="1297396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8pPr>
            <a:lvl9pPr marL="1729862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9pPr>
          </a:lstStyle>
          <a:p>
            <a:r>
              <a:rPr lang="en-US" sz="1000">
                <a:solidFill>
                  <a:schemeClr val="tx1"/>
                </a:solidFill>
                <a:latin typeface="Times New Roman" charset="0"/>
              </a:rPr>
              <a:t>15-415</a:t>
            </a:r>
          </a:p>
        </p:txBody>
      </p:sp>
      <p:sp>
        <p:nvSpPr>
          <p:cNvPr id="7475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85">
              <a:defRPr sz="3400">
                <a:solidFill>
                  <a:srgbClr val="CF0E30"/>
                </a:solidFill>
                <a:latin typeface="Book Antiqua" charset="0"/>
                <a:ea typeface="ＭＳ Ｐゴシック" charset="0"/>
                <a:cs typeface="ＭＳ Ｐゴシック" charset="0"/>
              </a:defRPr>
            </a:lvl1pPr>
            <a:lvl2pPr marL="35879619" indent="-35447153" defTabSz="914485">
              <a:defRPr sz="34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2pPr>
            <a:lvl3pPr>
              <a:defRPr sz="34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3pPr>
            <a:lvl4pPr>
              <a:defRPr sz="34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4pPr>
            <a:lvl5pPr>
              <a:defRPr sz="34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5pPr>
            <a:lvl6pPr marL="432465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6pPr>
            <a:lvl7pPr marL="864931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7pPr>
            <a:lvl8pPr marL="1297396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8pPr>
            <a:lvl9pPr marL="1729862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9pPr>
          </a:lstStyle>
          <a:p>
            <a:r>
              <a:rPr lang="en-US" sz="1000">
                <a:solidFill>
                  <a:schemeClr val="tx1"/>
                </a:solidFill>
                <a:latin typeface="Times New Roman" charset="0"/>
              </a:rPr>
              <a:t>Faloutsos</a:t>
            </a:r>
          </a:p>
        </p:txBody>
      </p:sp>
      <p:sp>
        <p:nvSpPr>
          <p:cNvPr id="74756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85">
              <a:defRPr sz="3400">
                <a:solidFill>
                  <a:srgbClr val="CF0E30"/>
                </a:solidFill>
                <a:latin typeface="Book Antiqua" charset="0"/>
                <a:ea typeface="ＭＳ Ｐゴシック" charset="0"/>
                <a:cs typeface="ＭＳ Ｐゴシック" charset="0"/>
              </a:defRPr>
            </a:lvl1pPr>
            <a:lvl2pPr marL="35879619" indent="-35447153" defTabSz="914485">
              <a:defRPr sz="34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2pPr>
            <a:lvl3pPr>
              <a:defRPr sz="34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3pPr>
            <a:lvl4pPr>
              <a:defRPr sz="34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4pPr>
            <a:lvl5pPr>
              <a:defRPr sz="34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5pPr>
            <a:lvl6pPr marL="432465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6pPr>
            <a:lvl7pPr marL="864931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7pPr>
            <a:lvl8pPr marL="1297396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8pPr>
            <a:lvl9pPr marL="1729862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9pPr>
          </a:lstStyle>
          <a:p>
            <a:fld id="{DD09A3E0-4BB8-E746-8BBF-99B83DA16B6B}" type="slidenum">
              <a:rPr lang="en-US" sz="1000">
                <a:solidFill>
                  <a:schemeClr val="tx1"/>
                </a:solidFill>
                <a:latin typeface="Times New Roman" charset="0"/>
              </a:rPr>
              <a:pPr/>
              <a:t>80</a:t>
            </a:fld>
            <a:endParaRPr lang="en-US" sz="100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7475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Book Antiqua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809959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85">
              <a:defRPr sz="3400">
                <a:solidFill>
                  <a:srgbClr val="CF0E30"/>
                </a:solidFill>
                <a:latin typeface="Book Antiqua" charset="0"/>
                <a:ea typeface="ＭＳ Ｐゴシック" charset="0"/>
                <a:cs typeface="ＭＳ Ｐゴシック" charset="0"/>
              </a:defRPr>
            </a:lvl1pPr>
            <a:lvl2pPr marL="35879619" indent="-35447153" defTabSz="914485">
              <a:defRPr sz="34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2pPr>
            <a:lvl3pPr>
              <a:defRPr sz="34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3pPr>
            <a:lvl4pPr>
              <a:defRPr sz="34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4pPr>
            <a:lvl5pPr>
              <a:defRPr sz="34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5pPr>
            <a:lvl6pPr marL="432465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6pPr>
            <a:lvl7pPr marL="864931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7pPr>
            <a:lvl8pPr marL="1297396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8pPr>
            <a:lvl9pPr marL="1729862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9pPr>
          </a:lstStyle>
          <a:p>
            <a:r>
              <a:rPr lang="en-US" sz="1000">
                <a:solidFill>
                  <a:schemeClr val="tx1"/>
                </a:solidFill>
                <a:latin typeface="Times New Roman" charset="0"/>
              </a:rPr>
              <a:t>15-415</a:t>
            </a:r>
          </a:p>
        </p:txBody>
      </p:sp>
      <p:sp>
        <p:nvSpPr>
          <p:cNvPr id="7680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85">
              <a:defRPr sz="3400">
                <a:solidFill>
                  <a:srgbClr val="CF0E30"/>
                </a:solidFill>
                <a:latin typeface="Book Antiqua" charset="0"/>
                <a:ea typeface="ＭＳ Ｐゴシック" charset="0"/>
                <a:cs typeface="ＭＳ Ｐゴシック" charset="0"/>
              </a:defRPr>
            </a:lvl1pPr>
            <a:lvl2pPr marL="35879619" indent="-35447153" defTabSz="914485">
              <a:defRPr sz="34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2pPr>
            <a:lvl3pPr>
              <a:defRPr sz="34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3pPr>
            <a:lvl4pPr>
              <a:defRPr sz="34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4pPr>
            <a:lvl5pPr>
              <a:defRPr sz="34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5pPr>
            <a:lvl6pPr marL="432465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6pPr>
            <a:lvl7pPr marL="864931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7pPr>
            <a:lvl8pPr marL="1297396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8pPr>
            <a:lvl9pPr marL="1729862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9pPr>
          </a:lstStyle>
          <a:p>
            <a:r>
              <a:rPr lang="en-US" sz="1000">
                <a:solidFill>
                  <a:schemeClr val="tx1"/>
                </a:solidFill>
                <a:latin typeface="Times New Roman" charset="0"/>
              </a:rPr>
              <a:t>Faloutsos</a:t>
            </a:r>
          </a:p>
        </p:txBody>
      </p:sp>
      <p:sp>
        <p:nvSpPr>
          <p:cNvPr id="76804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85">
              <a:defRPr sz="3400">
                <a:solidFill>
                  <a:srgbClr val="CF0E30"/>
                </a:solidFill>
                <a:latin typeface="Book Antiqua" charset="0"/>
                <a:ea typeface="ＭＳ Ｐゴシック" charset="0"/>
                <a:cs typeface="ＭＳ Ｐゴシック" charset="0"/>
              </a:defRPr>
            </a:lvl1pPr>
            <a:lvl2pPr marL="35879619" indent="-35447153" defTabSz="914485">
              <a:defRPr sz="34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2pPr>
            <a:lvl3pPr>
              <a:defRPr sz="34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3pPr>
            <a:lvl4pPr>
              <a:defRPr sz="34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4pPr>
            <a:lvl5pPr>
              <a:defRPr sz="34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5pPr>
            <a:lvl6pPr marL="432465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6pPr>
            <a:lvl7pPr marL="864931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7pPr>
            <a:lvl8pPr marL="1297396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8pPr>
            <a:lvl9pPr marL="1729862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9pPr>
          </a:lstStyle>
          <a:p>
            <a:fld id="{5734B4DD-D5AE-344A-B7DF-0AEECD390A70}" type="slidenum">
              <a:rPr lang="en-US" sz="1000">
                <a:solidFill>
                  <a:schemeClr val="tx1"/>
                </a:solidFill>
                <a:latin typeface="Times New Roman" charset="0"/>
              </a:rPr>
              <a:pPr/>
              <a:t>81</a:t>
            </a:fld>
            <a:endParaRPr lang="en-US" sz="100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7680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Book Antiqua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852970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8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Book Antiqua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702361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  <p:sp>
        <p:nvSpPr>
          <p:cNvPr id="126979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72" tIns="44442" rIns="90472" bIns="44442"/>
          <a:lstStyle/>
          <a:p>
            <a:endParaRPr lang="en-US">
              <a:latin typeface="Book Antiqua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210554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2050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  <p:sp>
        <p:nvSpPr>
          <p:cNvPr id="129027" name="Rectangle 2051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72" tIns="44442" rIns="90472" bIns="44442"/>
          <a:lstStyle/>
          <a:p>
            <a:endParaRPr lang="en-US">
              <a:latin typeface="Book Antiqua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842063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  <p:sp>
        <p:nvSpPr>
          <p:cNvPr id="1310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72" tIns="44442" rIns="90472" bIns="44442"/>
          <a:lstStyle/>
          <a:p>
            <a:endParaRPr lang="en-US">
              <a:latin typeface="Book Antiqua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053912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  <p:sp>
        <p:nvSpPr>
          <p:cNvPr id="1331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72" tIns="44442" rIns="90472" bIns="44442"/>
          <a:lstStyle/>
          <a:p>
            <a:endParaRPr lang="en-US">
              <a:latin typeface="Book Antiqua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2035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72" tIns="44442" rIns="90472" bIns="44442"/>
          <a:lstStyle/>
          <a:p>
            <a:endParaRPr lang="en-US">
              <a:latin typeface="Book Antiqua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19041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  <p:sp>
        <p:nvSpPr>
          <p:cNvPr id="38915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72" tIns="44442" rIns="90472" bIns="44442"/>
          <a:lstStyle/>
          <a:p>
            <a:endParaRPr lang="en-US">
              <a:latin typeface="Book Antiqua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78523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inefficient way – make a copy of the DB during a transaction.  replace it when done.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BBEE67-0C97-9549-AA1B-B42A1E9B02E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3414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72" tIns="44442" rIns="90472" bIns="44442"/>
          <a:lstStyle/>
          <a:p>
            <a:endParaRPr lang="en-US">
              <a:latin typeface="Book Antiqua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7748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  <p:sp>
        <p:nvSpPr>
          <p:cNvPr id="573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72" tIns="44442" rIns="90472" bIns="44442"/>
          <a:lstStyle/>
          <a:p>
            <a:endParaRPr lang="en-US">
              <a:latin typeface="Book Antiqua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45635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  <p:sp>
        <p:nvSpPr>
          <p:cNvPr id="59395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72" tIns="44442" rIns="90472" bIns="44442"/>
          <a:lstStyle/>
          <a:p>
            <a:r>
              <a:rPr lang="en-US" dirty="0">
                <a:latin typeface="Book Antiqua" charset="0"/>
                <a:ea typeface="ＭＳ Ｐゴシック" charset="0"/>
                <a:cs typeface="ＭＳ Ｐゴシック" charset="0"/>
              </a:rPr>
              <a:t>GOOD: Transfer happens first: A has 1100, B has 900.  Then interest.  A gets interest of 11, and B gets interest of 9.  So A has 1111, and B has 909.</a:t>
            </a:r>
          </a:p>
          <a:p>
            <a:r>
              <a:rPr lang="en-US" dirty="0">
                <a:latin typeface="Book Antiqua" charset="0"/>
                <a:ea typeface="ＭＳ Ｐゴシック" charset="0"/>
                <a:cs typeface="ＭＳ Ｐゴシック" charset="0"/>
              </a:rPr>
              <a:t>Also good: Interest first.  A gets interest of 10, and B does as well.  A has 1010, and B has 1010.  Then the transfer happens.  A ends with 1110, and B has 910.  </a:t>
            </a:r>
          </a:p>
          <a:p>
            <a:r>
              <a:rPr lang="en-US" dirty="0">
                <a:latin typeface="Book Antiqua" charset="0"/>
                <a:ea typeface="ＭＳ Ｐゴシック" charset="0"/>
                <a:cs typeface="ＭＳ Ｐゴシック" charset="0"/>
              </a:rPr>
              <a:t>BAD: Transfer to A happens, then A's interest, then B's interest, then B deduct.  A has 1100, B (for the moment), has 1000.  A gets $11 interest, so has 1111.  B has 1000, so gets $10 interest.  B has 1010.  Now </a:t>
            </a:r>
            <a:r>
              <a:rPr lang="en-US" dirty="0" err="1">
                <a:latin typeface="Book Antiqua" charset="0"/>
                <a:ea typeface="ＭＳ Ｐゴシック" charset="0"/>
                <a:cs typeface="ＭＳ Ｐゴシック" charset="0"/>
              </a:rPr>
              <a:t>dedut</a:t>
            </a:r>
            <a:r>
              <a:rPr lang="en-US" dirty="0">
                <a:latin typeface="Book Antiqua" charset="0"/>
                <a:ea typeface="ＭＳ Ｐゴシック" charset="0"/>
                <a:cs typeface="ＭＳ Ｐゴシック" charset="0"/>
              </a:rPr>
              <a:t> from B, B is left with 910.  But the total amt is 1111+910=2021 (extra dollar in bank – bank lost money).</a:t>
            </a:r>
          </a:p>
        </p:txBody>
      </p:sp>
    </p:spTree>
    <p:extLst>
      <p:ext uri="{BB962C8B-B14F-4D97-AF65-F5344CB8AC3E}">
        <p14:creationId xmlns:p14="http://schemas.microsoft.com/office/powerpoint/2010/main" val="2055236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  <p:sp>
        <p:nvSpPr>
          <p:cNvPr id="614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72" tIns="44442" rIns="90472" bIns="44442"/>
          <a:lstStyle/>
          <a:p>
            <a:r>
              <a:rPr lang="en-US" dirty="0">
                <a:latin typeface="Book Antiqua" charset="0"/>
                <a:ea typeface="ＭＳ Ｐゴシック" charset="0"/>
                <a:cs typeface="ＭＳ Ｐゴシック" charset="0"/>
              </a:rPr>
              <a:t>Could end with A=1111, B=909  OR   A=1110, B=910.</a:t>
            </a:r>
          </a:p>
        </p:txBody>
      </p:sp>
    </p:spTree>
    <p:extLst>
      <p:ext uri="{BB962C8B-B14F-4D97-AF65-F5344CB8AC3E}">
        <p14:creationId xmlns:p14="http://schemas.microsoft.com/office/powerpoint/2010/main" val="10827517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3176D4-FD4D-FE4B-BFA6-87C327942496}" type="datetime1">
              <a:rPr lang="en-US" smtClean="0"/>
              <a:t>4/26/22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3F611-2E18-BC42-A0D0-FE1219C01F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8682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CD024-769D-F744-A0F6-035E30ADD6B9}" type="datetime1">
              <a:rPr lang="en-US" smtClean="0"/>
              <a:t>4/26/22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3F611-2E18-BC42-A0D0-FE1219C01F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2911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150A4-95B7-8349-8D7C-906F32A619E9}" type="datetime1">
              <a:rPr lang="en-US" smtClean="0"/>
              <a:t>4/26/22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3F611-2E18-BC42-A0D0-FE1219C01F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7031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85800" y="1981200"/>
            <a:ext cx="7772400" cy="41148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95BA304-79A0-694F-A6A4-899BE0713564}" type="datetime1">
              <a:rPr lang="en-US" smtClean="0"/>
              <a:t>4/26/22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5AA9C85-8669-CF43-A051-2249F7F9953F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874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5B9D09-4B57-E049-A567-52CB0BD33AF3}" type="datetime1">
              <a:rPr lang="en-US" smtClean="0"/>
              <a:t>4/26/22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3F611-2E18-BC42-A0D0-FE1219C01F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7298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C3981-4B7E-D24D-89D6-09466F689F2B}" type="datetime1">
              <a:rPr lang="en-US" smtClean="0"/>
              <a:t>4/26/22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3F611-2E18-BC42-A0D0-FE1219C01F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140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8C8F04-D4FA-D14D-ACD8-65270A8FEDAF}" type="datetime1">
              <a:rPr lang="en-US" smtClean="0"/>
              <a:t>4/26/22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3F611-2E18-BC42-A0D0-FE1219C01F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3154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3CDC3-B2B8-F44C-B327-E3553E99B45A}" type="datetime1">
              <a:rPr lang="en-US" smtClean="0"/>
              <a:t>4/26/22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3F611-2E18-BC42-A0D0-FE1219C01F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5938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1EF0A-2D37-1547-8772-D03BC2419F28}" type="datetime1">
              <a:rPr lang="en-US" smtClean="0"/>
              <a:t>4/26/22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3F611-2E18-BC42-A0D0-FE1219C01F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7620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89684-4AD6-8A43-9D36-D456E01B2C33}" type="datetime1">
              <a:rPr lang="en-US" smtClean="0"/>
              <a:t>4/26/22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3F611-2E18-BC42-A0D0-FE1219C01F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7071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B3F041-392C-8444-9B09-BE7B1292B02C}" type="datetime1">
              <a:rPr lang="en-US" smtClean="0"/>
              <a:t>4/26/22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3F611-2E18-BC42-A0D0-FE1219C01F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4706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66B0D-BB9A-B044-A70B-470BFE1F5C8B}" type="datetime1">
              <a:rPr lang="en-US" smtClean="0"/>
              <a:t>4/26/22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3F611-2E18-BC42-A0D0-FE1219C01F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2175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CD78EA-C6A1-4447-9305-C8E8A468A859}" type="datetime1">
              <a:rPr lang="en-US" smtClean="0"/>
              <a:t>4/26/22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E3F611-2E18-BC42-A0D0-FE1219C01F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6984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6.w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2.wmf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Transactions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3F611-2E18-BC42-A0D0-FE1219C01F2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0516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9" name="Rectangle 205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Concurrency</a:t>
            </a:r>
          </a:p>
        </p:txBody>
      </p:sp>
      <p:sp>
        <p:nvSpPr>
          <p:cNvPr id="26630" name="Rectangle 2051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Arbitrary interleaving can lead to </a:t>
            </a:r>
          </a:p>
          <a:p>
            <a:pPr lvl="1"/>
            <a:r>
              <a:rPr lang="en-US" dirty="0"/>
              <a:t>Temporary inconsistency (unavoidable)</a:t>
            </a:r>
          </a:p>
          <a:p>
            <a:pPr lvl="1"/>
            <a:r>
              <a:rPr lang="en-US" dirty="0"/>
              <a:t>"Permanent" inconsistency (bad!)</a:t>
            </a:r>
          </a:p>
          <a:p>
            <a:pPr lvl="1"/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0ACD9-E499-1B4D-A819-2E5B3B5A6B5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580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3" name="Rectangle 2050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 lIns="90488" tIns="44450" rIns="90488" bIns="44450"/>
          <a:lstStyle/>
          <a:p>
            <a:r>
              <a:rPr lang="en-US" dirty="0">
                <a:ea typeface="ＭＳ Ｐゴシック" charset="0"/>
                <a:cs typeface="ＭＳ Ｐゴシック" charset="0"/>
              </a:rPr>
              <a:t>Summary</a:t>
            </a:r>
          </a:p>
        </p:txBody>
      </p:sp>
      <p:sp>
        <p:nvSpPr>
          <p:cNvPr id="130054" name="Rectangle 2051"/>
          <p:cNvSpPr>
            <a:spLocks noGrp="1" noChangeArrowheads="1"/>
          </p:cNvSpPr>
          <p:nvPr>
            <p:ph type="body" idx="1"/>
          </p:nvPr>
        </p:nvSpPr>
        <p:spPr>
          <a:xfrm>
            <a:off x="304800" y="1447800"/>
            <a:ext cx="8610600" cy="4724400"/>
          </a:xfrm>
          <a:noFill/>
        </p:spPr>
        <p:txBody>
          <a:bodyPr lIns="90488" tIns="44450" rIns="90488" bIns="44450"/>
          <a:lstStyle/>
          <a:p>
            <a:pPr>
              <a:lnSpc>
                <a:spcPct val="90000"/>
              </a:lnSpc>
            </a:pPr>
            <a:r>
              <a:rPr lang="en-US" dirty="0">
                <a:solidFill>
                  <a:schemeClr val="accent2"/>
                </a:solidFill>
                <a:ea typeface="ＭＳ Ｐゴシック" charset="0"/>
                <a:cs typeface="ＭＳ Ｐゴシック" charset="0"/>
              </a:rPr>
              <a:t>Concurrency control</a:t>
            </a:r>
            <a:r>
              <a:rPr lang="en-US" dirty="0">
                <a:ea typeface="ＭＳ Ｐゴシック" charset="0"/>
                <a:cs typeface="ＭＳ Ｐゴシック" charset="0"/>
              </a:rPr>
              <a:t> and </a:t>
            </a:r>
            <a:r>
              <a:rPr lang="en-US" dirty="0">
                <a:solidFill>
                  <a:schemeClr val="accent2"/>
                </a:solidFill>
                <a:ea typeface="ＭＳ Ｐゴシック" charset="0"/>
                <a:cs typeface="ＭＳ Ｐゴシック" charset="0"/>
              </a:rPr>
              <a:t>recovery</a:t>
            </a:r>
            <a:r>
              <a:rPr lang="en-US" dirty="0">
                <a:ea typeface="ＭＳ Ｐゴシック" charset="0"/>
                <a:cs typeface="ＭＳ Ｐゴシック" charset="0"/>
              </a:rPr>
              <a:t> are among the most important functions provided by a DBMS.</a:t>
            </a:r>
          </a:p>
          <a:p>
            <a:pPr>
              <a:lnSpc>
                <a:spcPct val="90000"/>
              </a:lnSpc>
            </a:pPr>
            <a:endParaRPr lang="en-US" sz="1400" dirty="0">
              <a:ea typeface="ＭＳ Ｐゴシック" charset="0"/>
              <a:cs typeface="ＭＳ Ｐゴシック" charset="0"/>
            </a:endParaRPr>
          </a:p>
          <a:p>
            <a:pPr>
              <a:lnSpc>
                <a:spcPct val="90000"/>
              </a:lnSpc>
            </a:pPr>
            <a:r>
              <a:rPr lang="en-US" dirty="0">
                <a:ea typeface="ＭＳ Ｐゴシック" charset="0"/>
                <a:cs typeface="ＭＳ Ｐゴシック" charset="0"/>
              </a:rPr>
              <a:t>Concurrency control is automatic</a:t>
            </a:r>
          </a:p>
          <a:p>
            <a:pPr lvl="1">
              <a:lnSpc>
                <a:spcPct val="90000"/>
              </a:lnSpc>
              <a:buSzPct val="75000"/>
            </a:pPr>
            <a:r>
              <a:rPr lang="en-US" dirty="0">
                <a:ea typeface="ＭＳ Ｐゴシック" charset="0"/>
              </a:rPr>
              <a:t>System automatically inserts lock/unlock requests and schedules actions of different </a:t>
            </a:r>
            <a:r>
              <a:rPr lang="en-US" dirty="0" err="1">
                <a:ea typeface="ＭＳ Ｐゴシック" charset="0"/>
              </a:rPr>
              <a:t>Xacts</a:t>
            </a:r>
            <a:endParaRPr lang="en-US" dirty="0">
              <a:ea typeface="ＭＳ Ｐゴシック" charset="0"/>
            </a:endParaRPr>
          </a:p>
          <a:p>
            <a:pPr lvl="1">
              <a:lnSpc>
                <a:spcPct val="90000"/>
              </a:lnSpc>
              <a:buSzPct val="75000"/>
            </a:pPr>
            <a:r>
              <a:rPr lang="en-US" u="sng" dirty="0">
                <a:ea typeface="ＭＳ Ｐゴシック" charset="0"/>
              </a:rPr>
              <a:t>Property ensured</a:t>
            </a:r>
            <a:r>
              <a:rPr lang="en-US" dirty="0">
                <a:ea typeface="ＭＳ Ｐゴシック" charset="0"/>
              </a:rPr>
              <a:t>: resulting execution is equivalent to executing the </a:t>
            </a:r>
            <a:r>
              <a:rPr lang="en-US" dirty="0" err="1">
                <a:ea typeface="ＭＳ Ｐゴシック" charset="0"/>
              </a:rPr>
              <a:t>Xacts</a:t>
            </a:r>
            <a:r>
              <a:rPr lang="en-US" dirty="0">
                <a:ea typeface="ＭＳ Ｐゴシック" charset="0"/>
              </a:rPr>
              <a:t> one after the other in some order</a:t>
            </a:r>
            <a:r>
              <a:rPr lang="en-US" dirty="0">
                <a:latin typeface="Times New Roman" charset="0"/>
                <a:ea typeface="ＭＳ Ｐゴシック" charset="0"/>
              </a:rPr>
              <a:t>.</a:t>
            </a:r>
            <a:endParaRPr lang="en-US" sz="1200" dirty="0">
              <a:latin typeface="Times New Roman" charset="0"/>
              <a:ea typeface="ＭＳ Ｐゴシック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0ACD9-E499-1B4D-A819-2E5B3B5A6B54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618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01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 lIns="90488" tIns="44450" rIns="90488" bIns="44450"/>
          <a:lstStyle/>
          <a:p>
            <a:r>
              <a:rPr lang="en-US" dirty="0">
                <a:ea typeface="ＭＳ Ｐゴシック" charset="0"/>
                <a:cs typeface="ＭＳ Ｐゴシック" charset="0"/>
              </a:rPr>
              <a:t>Summary</a:t>
            </a:r>
          </a:p>
        </p:txBody>
      </p:sp>
      <p:sp>
        <p:nvSpPr>
          <p:cNvPr id="13210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447800"/>
            <a:ext cx="8610600" cy="4724400"/>
          </a:xfrm>
          <a:noFill/>
        </p:spPr>
        <p:txBody>
          <a:bodyPr lIns="90488" tIns="44450" rIns="90488" bIns="44450"/>
          <a:lstStyle/>
          <a:p>
            <a:pPr>
              <a:lnSpc>
                <a:spcPct val="90000"/>
              </a:lnSpc>
            </a:pPr>
            <a:endParaRPr lang="en-US" sz="1400" dirty="0">
              <a:latin typeface="Times New Roman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90000"/>
              </a:lnSpc>
            </a:pPr>
            <a:r>
              <a:rPr lang="en-US" dirty="0">
                <a:ea typeface="ＭＳ Ｐゴシック" charset="0"/>
                <a:cs typeface="ＭＳ Ｐゴシック" charset="0"/>
              </a:rPr>
              <a:t>Write-ahead logging (WAL) and the recovery protocol are used to: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b="1" dirty="0">
                <a:solidFill>
                  <a:schemeClr val="accent2"/>
                </a:solidFill>
                <a:ea typeface="ＭＳ Ｐゴシック" charset="0"/>
              </a:rPr>
              <a:t>1.</a:t>
            </a:r>
            <a:r>
              <a:rPr lang="en-US" dirty="0">
                <a:ea typeface="ＭＳ Ｐゴシック" charset="0"/>
              </a:rPr>
              <a:t> undo the actions of aborted transactions, and 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b="1" dirty="0">
                <a:solidFill>
                  <a:schemeClr val="accent2"/>
                </a:solidFill>
                <a:ea typeface="ＭＳ Ｐゴシック" charset="0"/>
              </a:rPr>
              <a:t>2.</a:t>
            </a:r>
            <a:r>
              <a:rPr lang="en-US" dirty="0">
                <a:ea typeface="ＭＳ Ｐゴシック" charset="0"/>
              </a:rPr>
              <a:t> restore the system to a consistent state after a crash.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0ACD9-E499-1B4D-A819-2E5B3B5A6B54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038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charset="0"/>
                <a:cs typeface="ＭＳ Ｐゴシック" charset="0"/>
              </a:rPr>
              <a:t>ACID properties</a:t>
            </a:r>
          </a:p>
        </p:txBody>
      </p:sp>
      <p:sp>
        <p:nvSpPr>
          <p:cNvPr id="13415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dirty="0">
                <a:solidFill>
                  <a:srgbClr val="FF3300"/>
                </a:solidFill>
                <a:ea typeface="ＭＳ Ｐゴシック" charset="0"/>
                <a:cs typeface="ＭＳ Ｐゴシック" charset="0"/>
              </a:rPr>
              <a:t>A</a:t>
            </a:r>
            <a:r>
              <a:rPr lang="en-US" dirty="0">
                <a:ea typeface="ＭＳ Ｐゴシック" charset="0"/>
                <a:cs typeface="ＭＳ Ｐゴシック" charset="0"/>
              </a:rPr>
              <a:t>tomicity (all or none)</a:t>
            </a:r>
          </a:p>
          <a:p>
            <a:pPr>
              <a:buFontTx/>
              <a:buNone/>
            </a:pPr>
            <a:r>
              <a:rPr lang="en-US" dirty="0">
                <a:solidFill>
                  <a:srgbClr val="FF3300"/>
                </a:solidFill>
                <a:ea typeface="ＭＳ Ｐゴシック" charset="0"/>
                <a:cs typeface="ＭＳ Ｐゴシック" charset="0"/>
              </a:rPr>
              <a:t>C</a:t>
            </a:r>
            <a:r>
              <a:rPr lang="en-US" dirty="0">
                <a:ea typeface="ＭＳ Ｐゴシック" charset="0"/>
                <a:cs typeface="ＭＳ Ｐゴシック" charset="0"/>
              </a:rPr>
              <a:t>onsistency</a:t>
            </a:r>
          </a:p>
          <a:p>
            <a:pPr>
              <a:buFontTx/>
              <a:buNone/>
            </a:pPr>
            <a:r>
              <a:rPr lang="en-US" dirty="0">
                <a:solidFill>
                  <a:srgbClr val="FF3300"/>
                </a:solidFill>
                <a:ea typeface="ＭＳ Ｐゴシック" charset="0"/>
                <a:cs typeface="ＭＳ Ｐゴシック" charset="0"/>
              </a:rPr>
              <a:t>I</a:t>
            </a:r>
            <a:r>
              <a:rPr lang="en-US" dirty="0">
                <a:ea typeface="ＭＳ Ｐゴシック" charset="0"/>
                <a:cs typeface="ＭＳ Ｐゴシック" charset="0"/>
              </a:rPr>
              <a:t>solation (as if alone)</a:t>
            </a:r>
          </a:p>
          <a:p>
            <a:pPr>
              <a:buFontTx/>
              <a:buNone/>
            </a:pPr>
            <a:r>
              <a:rPr lang="en-US" dirty="0">
                <a:solidFill>
                  <a:srgbClr val="FF3300"/>
                </a:solidFill>
                <a:ea typeface="ＭＳ Ｐゴシック" charset="0"/>
                <a:cs typeface="ＭＳ Ｐゴシック" charset="0"/>
              </a:rPr>
              <a:t>D</a:t>
            </a:r>
            <a:r>
              <a:rPr lang="en-US" dirty="0">
                <a:ea typeface="ＭＳ Ｐゴシック" charset="0"/>
                <a:cs typeface="ＭＳ Ｐゴシック" charset="0"/>
              </a:rPr>
              <a:t>urability</a:t>
            </a:r>
          </a:p>
        </p:txBody>
      </p:sp>
      <p:sp>
        <p:nvSpPr>
          <p:cNvPr id="134151" name="Text Box 4"/>
          <p:cNvSpPr txBox="1">
            <a:spLocks noChangeArrowheads="1"/>
          </p:cNvSpPr>
          <p:nvPr/>
        </p:nvSpPr>
        <p:spPr bwMode="auto">
          <a:xfrm>
            <a:off x="6172200" y="1828800"/>
            <a:ext cx="1371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b="1" dirty="0">
                <a:latin typeface="+mn-lt"/>
              </a:rPr>
              <a:t>recovery</a:t>
            </a:r>
          </a:p>
        </p:txBody>
      </p:sp>
      <p:sp>
        <p:nvSpPr>
          <p:cNvPr id="134152" name="Line 5"/>
          <p:cNvSpPr>
            <a:spLocks noChangeShapeType="1"/>
          </p:cNvSpPr>
          <p:nvPr/>
        </p:nvSpPr>
        <p:spPr bwMode="auto">
          <a:xfrm flipH="1" flipV="1">
            <a:off x="4800600" y="1889125"/>
            <a:ext cx="1295400" cy="16827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34153" name="Line 6"/>
          <p:cNvSpPr>
            <a:spLocks noChangeShapeType="1"/>
          </p:cNvSpPr>
          <p:nvPr/>
        </p:nvSpPr>
        <p:spPr bwMode="auto">
          <a:xfrm flipH="1">
            <a:off x="4800600" y="2041525"/>
            <a:ext cx="1295400" cy="1600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34154" name="Text Box 7"/>
          <p:cNvSpPr txBox="1">
            <a:spLocks noChangeArrowheads="1"/>
          </p:cNvSpPr>
          <p:nvPr/>
        </p:nvSpPr>
        <p:spPr bwMode="auto">
          <a:xfrm>
            <a:off x="6172200" y="2895600"/>
            <a:ext cx="25146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b="1" dirty="0">
                <a:latin typeface="+mn-lt"/>
              </a:rPr>
              <a:t>concurrency control</a:t>
            </a:r>
          </a:p>
        </p:txBody>
      </p:sp>
      <p:sp>
        <p:nvSpPr>
          <p:cNvPr id="134155" name="Line 8"/>
          <p:cNvSpPr>
            <a:spLocks noChangeShapeType="1"/>
          </p:cNvSpPr>
          <p:nvPr/>
        </p:nvSpPr>
        <p:spPr bwMode="auto">
          <a:xfrm flipH="1" flipV="1">
            <a:off x="4800599" y="3184525"/>
            <a:ext cx="1295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0ACD9-E499-1B4D-A819-2E5B3B5A6B54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18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800000"/>
                </a:solidFill>
              </a:rPr>
              <a:t>Example: Bad Interaction</a:t>
            </a:r>
            <a:endParaRPr lang="en-US" dirty="0">
              <a:solidFill>
                <a:srgbClr val="800000"/>
              </a:solidFill>
            </a:endParaRPr>
          </a:p>
        </p:txBody>
      </p:sp>
      <p:sp>
        <p:nvSpPr>
          <p:cNvPr id="1024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and friend each take $100 from different ATMs at about the same time.</a:t>
            </a:r>
          </a:p>
          <a:p>
            <a:pPr lvl="1"/>
            <a:r>
              <a:rPr lang="en-US" dirty="0"/>
              <a:t>The DBMS had better make sure one account deduction doesn</a:t>
            </a:r>
            <a:r>
              <a:rPr lang="en-US" dirty="0">
                <a:latin typeface="Arial"/>
              </a:rPr>
              <a:t>’</a:t>
            </a:r>
            <a:r>
              <a:rPr lang="en-US" dirty="0"/>
              <a:t>t get lost.</a:t>
            </a:r>
          </a:p>
          <a:p>
            <a:r>
              <a:rPr lang="en-US" dirty="0">
                <a:solidFill>
                  <a:srgbClr val="FF3300"/>
                </a:solidFill>
              </a:rPr>
              <a:t>Compare</a:t>
            </a:r>
            <a:r>
              <a:rPr lang="en-US" dirty="0"/>
              <a:t>: An OS allows two people to edit a document at the same time.  If both write, one</a:t>
            </a:r>
            <a:r>
              <a:rPr lang="en-US" dirty="0">
                <a:latin typeface="Arial"/>
              </a:rPr>
              <a:t>’</a:t>
            </a:r>
            <a:r>
              <a:rPr lang="en-US" dirty="0"/>
              <a:t>s changes get lost.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0ACD9-E499-1B4D-A819-2E5B3B5A6B5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3830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Remember ACID?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3F611-2E18-BC42-A0D0-FE1219C01F2F}" type="slidenum">
              <a:rPr lang="en-US" smtClean="0"/>
              <a:t>12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9467" y="1417638"/>
            <a:ext cx="5657732" cy="4991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8980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Remember ACID?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3F611-2E18-BC42-A0D0-FE1219C01F2F}" type="slidenum">
              <a:rPr lang="en-US" smtClean="0"/>
              <a:t>13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4590" y="1417638"/>
            <a:ext cx="6941536" cy="4914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0071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ACID Transactions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i="1" dirty="0"/>
              <a:t>We want transactions to be</a:t>
            </a:r>
            <a:r>
              <a:rPr lang="en-US" dirty="0"/>
              <a:t>:</a:t>
            </a:r>
          </a:p>
          <a:p>
            <a:pPr lvl="1"/>
            <a:r>
              <a:rPr lang="en-US" b="1" i="1" dirty="0">
                <a:solidFill>
                  <a:srgbClr val="33CC33"/>
                </a:solidFill>
              </a:rPr>
              <a:t>Atomic</a:t>
            </a:r>
            <a:r>
              <a:rPr lang="en-US" dirty="0"/>
              <a:t>: Whole transaction or none is done.</a:t>
            </a:r>
          </a:p>
          <a:p>
            <a:pPr lvl="1"/>
            <a:r>
              <a:rPr lang="en-US" b="1" i="1" dirty="0">
                <a:solidFill>
                  <a:srgbClr val="33CC33"/>
                </a:solidFill>
              </a:rPr>
              <a:t>Consistent</a:t>
            </a:r>
            <a:r>
              <a:rPr lang="en-US" dirty="0"/>
              <a:t>: Database constraints preserved.</a:t>
            </a:r>
          </a:p>
          <a:p>
            <a:pPr lvl="1"/>
            <a:r>
              <a:rPr lang="en-US" b="1" i="1" dirty="0">
                <a:solidFill>
                  <a:srgbClr val="33CC33"/>
                </a:solidFill>
              </a:rPr>
              <a:t>Isolated</a:t>
            </a:r>
            <a:r>
              <a:rPr lang="en-US" dirty="0"/>
              <a:t>: It appears to the user as if only one transaction executes at a time.</a:t>
            </a:r>
          </a:p>
          <a:p>
            <a:pPr lvl="1"/>
            <a:r>
              <a:rPr lang="en-US" b="1" i="1" dirty="0">
                <a:solidFill>
                  <a:srgbClr val="33CC33"/>
                </a:solidFill>
              </a:rPr>
              <a:t>Durable</a:t>
            </a:r>
            <a:r>
              <a:rPr lang="en-US" dirty="0"/>
              <a:t>: Effects of a transaction survive a crash.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0ACD9-E499-1B4D-A819-2E5B3B5A6B5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660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7" grpId="0" build="p" bldLvl="2" autoUpdateAnimBg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Transactions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onsolas"/>
                <a:cs typeface="Consolas"/>
              </a:rPr>
              <a:t>BEGIN TRANSACTION</a:t>
            </a:r>
          </a:p>
          <a:p>
            <a:r>
              <a:rPr lang="en-US" dirty="0">
                <a:latin typeface="Consolas"/>
                <a:cs typeface="Consolas"/>
              </a:rPr>
              <a:t>// do SQL here</a:t>
            </a:r>
          </a:p>
          <a:p>
            <a:r>
              <a:rPr lang="en-US" dirty="0">
                <a:latin typeface="Consolas"/>
                <a:cs typeface="Consolas"/>
              </a:rPr>
              <a:t>either COMMIT or ROLLBACK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3F611-2E18-BC42-A0D0-FE1219C01F2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0995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COMMIT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SQL statement COMMIT causes a transaction to complete.</a:t>
            </a:r>
          </a:p>
          <a:p>
            <a:pPr lvl="1"/>
            <a:r>
              <a:rPr lang="en-US" dirty="0"/>
              <a:t>Any database modifications are now permanent in the database.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0ACD9-E499-1B4D-A819-2E5B3B5A6B5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2425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ROLLBACK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SQL statement ROLLBACK also causes the transaction to end, but by </a:t>
            </a:r>
            <a:r>
              <a:rPr lang="en-US" b="1" i="1" dirty="0">
                <a:solidFill>
                  <a:srgbClr val="FF0066"/>
                </a:solidFill>
              </a:rPr>
              <a:t>aborting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No effects on the database.</a:t>
            </a:r>
          </a:p>
          <a:p>
            <a:r>
              <a:rPr lang="en-US" dirty="0"/>
              <a:t>Failures like division by 0 or a constraint violation can also cause rollback, even if the programmer does not request it.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0ACD9-E499-1B4D-A819-2E5B3B5A6B5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0202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Isolation Levels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SQL defines four </a:t>
            </a:r>
            <a:r>
              <a:rPr lang="en-US" b="1" i="1" dirty="0">
                <a:solidFill>
                  <a:srgbClr val="FF0066"/>
                </a:solidFill>
              </a:rPr>
              <a:t>isolation levels</a:t>
            </a:r>
            <a:r>
              <a:rPr lang="en-US" b="1" dirty="0"/>
              <a:t>: </a:t>
            </a:r>
            <a:r>
              <a:rPr lang="en-US" dirty="0"/>
              <a:t>choices about what interactions are allowed by transactions that execute at about the same time.</a:t>
            </a:r>
          </a:p>
          <a:p>
            <a:r>
              <a:rPr lang="en-US" dirty="0"/>
              <a:t>Only one level (</a:t>
            </a:r>
            <a:r>
              <a:rPr lang="en-US" dirty="0" err="1"/>
              <a:t>serializable</a:t>
            </a:r>
            <a:r>
              <a:rPr lang="en-US" dirty="0"/>
              <a:t>) gives ACID transactions.</a:t>
            </a:r>
          </a:p>
          <a:p>
            <a:r>
              <a:rPr lang="en-US" dirty="0"/>
              <a:t>Each DBMS implements transactions in its own way.</a:t>
            </a:r>
          </a:p>
          <a:p>
            <a:r>
              <a:rPr lang="en-US" dirty="0"/>
              <a:t>Not all DBMS implement all four isolation levels.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0ACD9-E499-1B4D-A819-2E5B3B5A6B5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0129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3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Definitions</a:t>
            </a:r>
          </a:p>
        </p:txBody>
      </p:sp>
      <p:sp>
        <p:nvSpPr>
          <p:cNvPr id="27654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 program may carry out many operations on the data retrieved from the database</a:t>
            </a:r>
          </a:p>
          <a:p>
            <a:r>
              <a:rPr lang="en-US"/>
              <a:t>However, the DBMS is only concerned about what data is read/written from/to the database.</a:t>
            </a: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0ACD9-E499-1B4D-A819-2E5B3B5A6B5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957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Transactions?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Database systems are normally being accessed by many users or processes at the same time.</a:t>
            </a:r>
          </a:p>
          <a:p>
            <a:pPr lvl="1"/>
            <a:r>
              <a:rPr lang="en-US" dirty="0"/>
              <a:t>Both queries and modifications.</a:t>
            </a:r>
          </a:p>
          <a:p>
            <a:r>
              <a:rPr lang="en-US" dirty="0"/>
              <a:t>Unlike operating systems, which support  interaction of processes, a DMBS needs to keep processes from troublesome interactions.</a:t>
            </a: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0ACD9-E499-1B4D-A819-2E5B3B5A6B5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665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19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Let's get abstract</a:t>
            </a:r>
          </a:p>
        </p:txBody>
      </p:sp>
      <p:sp>
        <p:nvSpPr>
          <p:cNvPr id="2970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database - a fixed set of named data objects (A, B, C, …)</a:t>
            </a:r>
          </a:p>
          <a:p>
            <a:r>
              <a:rPr lang="en-US" dirty="0"/>
              <a:t>transaction - a sequence of read and write operations (read(A), write(B), …)</a:t>
            </a:r>
          </a:p>
          <a:p>
            <a:pPr lvl="1"/>
            <a:r>
              <a:rPr lang="en-US" dirty="0"/>
              <a:t>DBMS's abstract view of a user program</a:t>
            </a: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0ACD9-E499-1B4D-A819-2E5B3B5A6B5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744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ACID Transactions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i="1" dirty="0">
                <a:solidFill>
                  <a:srgbClr val="FF0066"/>
                </a:solidFill>
              </a:rPr>
              <a:t>ACID transactions</a:t>
            </a:r>
            <a:r>
              <a:rPr lang="en-US" dirty="0"/>
              <a:t>  are:</a:t>
            </a:r>
          </a:p>
          <a:p>
            <a:pPr lvl="1"/>
            <a:r>
              <a:rPr lang="en-US" i="1" dirty="0">
                <a:solidFill>
                  <a:srgbClr val="33CC33"/>
                </a:solidFill>
              </a:rPr>
              <a:t>Atomic</a:t>
            </a:r>
            <a:r>
              <a:rPr lang="en-US" dirty="0"/>
              <a:t> : Whole transaction or none is done.</a:t>
            </a:r>
          </a:p>
          <a:p>
            <a:pPr lvl="1"/>
            <a:r>
              <a:rPr lang="en-US" i="1" dirty="0">
                <a:solidFill>
                  <a:srgbClr val="33CC33"/>
                </a:solidFill>
              </a:rPr>
              <a:t>Consistent</a:t>
            </a:r>
            <a:r>
              <a:rPr lang="en-US" dirty="0"/>
              <a:t> : Database constraints preserved.</a:t>
            </a:r>
          </a:p>
          <a:p>
            <a:pPr lvl="1"/>
            <a:r>
              <a:rPr lang="en-US" i="1" dirty="0">
                <a:solidFill>
                  <a:srgbClr val="33CC33"/>
                </a:solidFill>
              </a:rPr>
              <a:t>Isolated </a:t>
            </a:r>
            <a:r>
              <a:rPr lang="en-US" dirty="0"/>
              <a:t>: It appears to the user as if only one process executes at a time.</a:t>
            </a:r>
          </a:p>
          <a:p>
            <a:pPr lvl="1"/>
            <a:r>
              <a:rPr lang="en-US" i="1" dirty="0">
                <a:solidFill>
                  <a:srgbClr val="33CC33"/>
                </a:solidFill>
              </a:rPr>
              <a:t>Durable</a:t>
            </a:r>
            <a:r>
              <a:rPr lang="en-US" dirty="0">
                <a:solidFill>
                  <a:srgbClr val="33CC33"/>
                </a:solidFill>
              </a:rPr>
              <a:t> </a:t>
            </a:r>
            <a:r>
              <a:rPr lang="en-US" dirty="0"/>
              <a:t>: Effects of a process survive a crash.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0ACD9-E499-1B4D-A819-2E5B3B5A6B5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56442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3" name="Rectangle 1026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 lIns="90488" tIns="44450" rIns="90488" bIns="44450"/>
          <a:lstStyle/>
          <a:p>
            <a:r>
              <a:rPr lang="en-US" dirty="0">
                <a:ea typeface="ＭＳ Ｐゴシック" charset="0"/>
                <a:cs typeface="ＭＳ Ｐゴシック" charset="0"/>
              </a:rPr>
              <a:t>Atomicity of Transactions</a:t>
            </a:r>
          </a:p>
        </p:txBody>
      </p:sp>
      <p:sp>
        <p:nvSpPr>
          <p:cNvPr id="37894" name="Rectangle 1027"/>
          <p:cNvSpPr>
            <a:spLocks noGrp="1" noChangeArrowheads="1"/>
          </p:cNvSpPr>
          <p:nvPr>
            <p:ph idx="1"/>
          </p:nvPr>
        </p:nvSpPr>
        <p:spPr>
          <a:noFill/>
        </p:spPr>
        <p:txBody>
          <a:bodyPr lIns="90488" tIns="44450" rIns="90488" bIns="44450">
            <a:normAutofit fontScale="92500"/>
          </a:bodyPr>
          <a:lstStyle/>
          <a:p>
            <a:r>
              <a:rPr lang="en-US" dirty="0">
                <a:ea typeface="ＭＳ Ｐゴシック" charset="0"/>
                <a:cs typeface="ＭＳ Ｐゴシック" charset="0"/>
              </a:rPr>
              <a:t>Two possible outcomes of executing a transaction:</a:t>
            </a:r>
          </a:p>
          <a:p>
            <a:pPr lvl="1"/>
            <a:r>
              <a:rPr lang="en-US" dirty="0">
                <a:ea typeface="ＭＳ Ｐゴシック" charset="0"/>
              </a:rPr>
              <a:t>Transaction might</a:t>
            </a:r>
            <a:r>
              <a:rPr lang="en-US" dirty="0">
                <a:solidFill>
                  <a:schemeClr val="accent2"/>
                </a:solidFill>
                <a:ea typeface="ＭＳ Ｐゴシック" charset="0"/>
              </a:rPr>
              <a:t> </a:t>
            </a:r>
            <a:r>
              <a:rPr lang="en-US" i="1" dirty="0">
                <a:solidFill>
                  <a:schemeClr val="accent2"/>
                </a:solidFill>
                <a:ea typeface="ＭＳ Ｐゴシック" charset="0"/>
              </a:rPr>
              <a:t>commit</a:t>
            </a:r>
            <a:r>
              <a:rPr lang="en-US" dirty="0">
                <a:solidFill>
                  <a:schemeClr val="accent2"/>
                </a:solidFill>
                <a:ea typeface="ＭＳ Ｐゴシック" charset="0"/>
              </a:rPr>
              <a:t> </a:t>
            </a:r>
            <a:r>
              <a:rPr lang="en-US" dirty="0">
                <a:ea typeface="ＭＳ Ｐゴシック" charset="0"/>
              </a:rPr>
              <a:t>after completing all its actions</a:t>
            </a:r>
          </a:p>
          <a:p>
            <a:pPr lvl="1"/>
            <a:r>
              <a:rPr lang="en-US" dirty="0">
                <a:ea typeface="ＭＳ Ｐゴシック" charset="0"/>
              </a:rPr>
              <a:t>or it could </a:t>
            </a:r>
            <a:r>
              <a:rPr lang="en-US" i="1" dirty="0">
                <a:solidFill>
                  <a:schemeClr val="accent2"/>
                </a:solidFill>
                <a:ea typeface="ＭＳ Ｐゴシック" charset="0"/>
              </a:rPr>
              <a:t>abort</a:t>
            </a:r>
            <a:r>
              <a:rPr lang="en-US" dirty="0">
                <a:solidFill>
                  <a:schemeClr val="accent2"/>
                </a:solidFill>
                <a:ea typeface="ＭＳ Ｐゴシック" charset="0"/>
              </a:rPr>
              <a:t> </a:t>
            </a:r>
            <a:r>
              <a:rPr lang="en-US" dirty="0">
                <a:ea typeface="ＭＳ Ｐゴシック" charset="0"/>
              </a:rPr>
              <a:t>(or be aborted by the DBMS) after executing some actions.</a:t>
            </a:r>
          </a:p>
          <a:p>
            <a:r>
              <a:rPr lang="en-US" dirty="0">
                <a:ea typeface="ＭＳ Ｐゴシック" charset="0"/>
                <a:cs typeface="ＭＳ Ｐゴシック" charset="0"/>
              </a:rPr>
              <a:t>DBMS guarantees that transactions are </a:t>
            </a:r>
            <a:r>
              <a:rPr lang="en-US" i="1" u="sng" dirty="0">
                <a:solidFill>
                  <a:schemeClr val="accent2"/>
                </a:solidFill>
                <a:ea typeface="ＭＳ Ｐゴシック" charset="0"/>
                <a:cs typeface="ＭＳ Ｐゴシック" charset="0"/>
              </a:rPr>
              <a:t>atomic</a:t>
            </a:r>
            <a:r>
              <a:rPr lang="en-US" u="sng" dirty="0">
                <a:solidFill>
                  <a:schemeClr val="accent2"/>
                </a:solidFill>
                <a:ea typeface="ＭＳ Ｐゴシック" charset="0"/>
                <a:cs typeface="ＭＳ Ｐゴシック" charset="0"/>
              </a:rPr>
              <a:t>.</a:t>
            </a:r>
            <a:r>
              <a:rPr lang="en-US" dirty="0">
                <a:solidFill>
                  <a:schemeClr val="accent2"/>
                </a:solidFill>
                <a:ea typeface="ＭＳ Ｐゴシック" charset="0"/>
                <a:cs typeface="ＭＳ Ｐゴシック" charset="0"/>
              </a:rPr>
              <a:t>  </a:t>
            </a:r>
          </a:p>
          <a:p>
            <a:pPr lvl="1"/>
            <a:r>
              <a:rPr lang="en-US" dirty="0">
                <a:ea typeface="ＭＳ Ｐゴシック" charset="0"/>
              </a:rPr>
              <a:t>From user's point of view: </a:t>
            </a:r>
            <a:r>
              <a:rPr lang="en-US" dirty="0">
                <a:ea typeface="ＭＳ Ｐゴシック" charset="0"/>
                <a:cs typeface="ＭＳ Ｐゴシック" charset="0"/>
              </a:rPr>
              <a:t>transaction</a:t>
            </a:r>
            <a:r>
              <a:rPr lang="en-US" dirty="0">
                <a:ea typeface="ＭＳ Ｐゴシック" charset="0"/>
              </a:rPr>
              <a:t> always either executes all its actions, or executes no actions at all.</a:t>
            </a:r>
          </a:p>
        </p:txBody>
      </p:sp>
      <p:sp>
        <p:nvSpPr>
          <p:cNvPr id="154628" name="Rectangle 1028"/>
          <p:cNvSpPr>
            <a:spLocks noChangeArrowheads="1"/>
          </p:cNvSpPr>
          <p:nvPr/>
        </p:nvSpPr>
        <p:spPr bwMode="auto">
          <a:xfrm>
            <a:off x="258763" y="288925"/>
            <a:ext cx="579437" cy="70167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r>
              <a:rPr lang="en-US" sz="4000" b="1">
                <a:solidFill>
                  <a:srgbClr val="FF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Book Antiqua" charset="0"/>
              </a:rPr>
              <a:t>A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0ACD9-E499-1B4D-A819-2E5B3B5A6B5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841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4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charset="0"/>
                <a:cs typeface="ＭＳ Ｐゴシック" charset="0"/>
              </a:rPr>
              <a:t>Transaction states</a:t>
            </a:r>
          </a:p>
        </p:txBody>
      </p:sp>
      <p:sp>
        <p:nvSpPr>
          <p:cNvPr id="39942" name="Oval 3"/>
          <p:cNvSpPr>
            <a:spLocks noChangeArrowheads="1"/>
          </p:cNvSpPr>
          <p:nvPr/>
        </p:nvSpPr>
        <p:spPr bwMode="auto">
          <a:xfrm>
            <a:off x="1295400" y="2667000"/>
            <a:ext cx="1300163" cy="647700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b="1"/>
              <a:t>active</a:t>
            </a:r>
          </a:p>
        </p:txBody>
      </p:sp>
      <p:sp>
        <p:nvSpPr>
          <p:cNvPr id="39943" name="Oval 4"/>
          <p:cNvSpPr>
            <a:spLocks noChangeArrowheads="1"/>
          </p:cNvSpPr>
          <p:nvPr/>
        </p:nvSpPr>
        <p:spPr bwMode="auto">
          <a:xfrm>
            <a:off x="3657600" y="2286000"/>
            <a:ext cx="1608138" cy="995363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b="1"/>
              <a:t>partially</a:t>
            </a:r>
          </a:p>
          <a:p>
            <a:pPr algn="ctr">
              <a:spcBef>
                <a:spcPct val="50000"/>
              </a:spcBef>
            </a:pPr>
            <a:r>
              <a:rPr lang="en-US" sz="1600" b="1"/>
              <a:t> committed</a:t>
            </a:r>
            <a:endParaRPr lang="en-US" b="1"/>
          </a:p>
        </p:txBody>
      </p:sp>
      <p:sp>
        <p:nvSpPr>
          <p:cNvPr id="39944" name="Oval 5"/>
          <p:cNvSpPr>
            <a:spLocks noChangeArrowheads="1"/>
          </p:cNvSpPr>
          <p:nvPr/>
        </p:nvSpPr>
        <p:spPr bwMode="auto">
          <a:xfrm>
            <a:off x="6248400" y="2514600"/>
            <a:ext cx="1736725" cy="561975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/>
              <a:t>commited</a:t>
            </a:r>
            <a:endParaRPr lang="en-US" b="1"/>
          </a:p>
        </p:txBody>
      </p:sp>
      <p:cxnSp>
        <p:nvCxnSpPr>
          <p:cNvPr id="39945" name="AutoShape 6"/>
          <p:cNvCxnSpPr>
            <a:cxnSpLocks noChangeShapeType="1"/>
            <a:stCxn id="39942" idx="6"/>
            <a:endCxn id="39943" idx="2"/>
          </p:cNvCxnSpPr>
          <p:nvPr/>
        </p:nvCxnSpPr>
        <p:spPr bwMode="auto">
          <a:xfrm flipV="1">
            <a:off x="2614613" y="2784475"/>
            <a:ext cx="1023937" cy="206375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39946" name="AutoShape 7"/>
          <p:cNvCxnSpPr>
            <a:cxnSpLocks noChangeShapeType="1"/>
            <a:stCxn id="39943" idx="6"/>
            <a:endCxn id="39944" idx="2"/>
          </p:cNvCxnSpPr>
          <p:nvPr/>
        </p:nvCxnSpPr>
        <p:spPr bwMode="auto">
          <a:xfrm>
            <a:off x="5284788" y="2784475"/>
            <a:ext cx="944562" cy="11113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39947" name="Oval 8"/>
          <p:cNvSpPr>
            <a:spLocks noChangeArrowheads="1"/>
          </p:cNvSpPr>
          <p:nvPr/>
        </p:nvSpPr>
        <p:spPr bwMode="auto">
          <a:xfrm>
            <a:off x="3378200" y="3829050"/>
            <a:ext cx="1250950" cy="647700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b="1"/>
              <a:t>failed</a:t>
            </a:r>
          </a:p>
        </p:txBody>
      </p:sp>
      <p:sp>
        <p:nvSpPr>
          <p:cNvPr id="39948" name="Oval 9"/>
          <p:cNvSpPr>
            <a:spLocks noChangeArrowheads="1"/>
          </p:cNvSpPr>
          <p:nvPr/>
        </p:nvSpPr>
        <p:spPr bwMode="auto">
          <a:xfrm>
            <a:off x="5688013" y="3790950"/>
            <a:ext cx="1660525" cy="647700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b="1"/>
              <a:t>aborted</a:t>
            </a:r>
          </a:p>
        </p:txBody>
      </p:sp>
      <p:cxnSp>
        <p:nvCxnSpPr>
          <p:cNvPr id="39949" name="AutoShape 10"/>
          <p:cNvCxnSpPr>
            <a:cxnSpLocks noChangeShapeType="1"/>
            <a:stCxn id="39942" idx="5"/>
            <a:endCxn id="39947" idx="1"/>
          </p:cNvCxnSpPr>
          <p:nvPr/>
        </p:nvCxnSpPr>
        <p:spPr bwMode="auto">
          <a:xfrm>
            <a:off x="2405063" y="3238500"/>
            <a:ext cx="1155700" cy="66675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39950" name="AutoShape 11"/>
          <p:cNvCxnSpPr>
            <a:cxnSpLocks noChangeShapeType="1"/>
            <a:stCxn id="39947" idx="6"/>
            <a:endCxn id="39948" idx="2"/>
          </p:cNvCxnSpPr>
          <p:nvPr/>
        </p:nvCxnSpPr>
        <p:spPr bwMode="auto">
          <a:xfrm flipV="1">
            <a:off x="4648200" y="4114800"/>
            <a:ext cx="1020763" cy="3810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39951" name="AutoShape 12"/>
          <p:cNvCxnSpPr>
            <a:cxnSpLocks noChangeShapeType="1"/>
            <a:stCxn id="39943" idx="4"/>
            <a:endCxn id="39947" idx="0"/>
          </p:cNvCxnSpPr>
          <p:nvPr/>
        </p:nvCxnSpPr>
        <p:spPr bwMode="auto">
          <a:xfrm flipH="1">
            <a:off x="4003675" y="3300413"/>
            <a:ext cx="458788" cy="509587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0ACD9-E499-1B4D-A819-2E5B3B5A6B5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622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5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ea typeface="ＭＳ Ｐゴシック" charset="0"/>
                <a:cs typeface="ＭＳ Ｐゴシック" charset="0"/>
              </a:rPr>
              <a:t>Mechanisms for Ensuring Atomicity</a:t>
            </a:r>
          </a:p>
        </p:txBody>
      </p:sp>
      <p:sp>
        <p:nvSpPr>
          <p:cNvPr id="40966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buSzPct val="75000"/>
            </a:pPr>
            <a:r>
              <a:rPr lang="en-US" dirty="0">
                <a:ea typeface="ＭＳ Ｐゴシック" charset="0"/>
                <a:cs typeface="ＭＳ Ｐゴシック" charset="0"/>
              </a:rPr>
              <a:t>What would you do?</a:t>
            </a:r>
          </a:p>
          <a:p>
            <a:endParaRPr lang="en-US" dirty="0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30404" name="Rectangle 4"/>
          <p:cNvSpPr>
            <a:spLocks noChangeArrowheads="1"/>
          </p:cNvSpPr>
          <p:nvPr/>
        </p:nvSpPr>
        <p:spPr bwMode="auto">
          <a:xfrm>
            <a:off x="258763" y="288925"/>
            <a:ext cx="579437" cy="70167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r>
              <a:rPr lang="en-US" sz="4000" b="1">
                <a:solidFill>
                  <a:srgbClr val="FF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Book Antiqua" charset="0"/>
              </a:rPr>
              <a:t>A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0ACD9-E499-1B4D-A819-2E5B3B5A6B5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1639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9" name="Rectangle 2050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Mechanisms for Ensuring Atomicity</a:t>
            </a:r>
            <a:endParaRPr lang="en-US" dirty="0"/>
          </a:p>
        </p:txBody>
      </p:sp>
      <p:sp>
        <p:nvSpPr>
          <p:cNvPr id="41990" name="Rectangle 2051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One approach: LOGGING</a:t>
            </a:r>
          </a:p>
          <a:p>
            <a:pPr lvl="1"/>
            <a:r>
              <a:rPr lang="en-US" dirty="0"/>
              <a:t>DBMS logs all actions so that it can undo the actions of aborted transactions.</a:t>
            </a:r>
          </a:p>
          <a:p>
            <a:r>
              <a:rPr lang="en-US" dirty="0"/>
              <a:t>sort of like the black box on airplanes …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56676" name="Rectangle 2052"/>
          <p:cNvSpPr>
            <a:spLocks noChangeArrowheads="1"/>
          </p:cNvSpPr>
          <p:nvPr/>
        </p:nvSpPr>
        <p:spPr bwMode="auto">
          <a:xfrm>
            <a:off x="258763" y="288925"/>
            <a:ext cx="579437" cy="70167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r>
              <a:rPr lang="en-US" sz="4000" b="1">
                <a:solidFill>
                  <a:srgbClr val="FF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Book Antiqua" charset="0"/>
              </a:rPr>
              <a:t>A</a:t>
            </a: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0ACD9-E499-1B4D-A819-2E5B3B5A6B54}" type="slidenum">
              <a:rPr lang="en-US" smtClean="0"/>
              <a:t>25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1571" y="3894345"/>
            <a:ext cx="4376712" cy="2735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325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3" name="Rectangle 2050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Mechanisms for Ensuring Atomicity</a:t>
            </a:r>
          </a:p>
        </p:txBody>
      </p:sp>
      <p:sp>
        <p:nvSpPr>
          <p:cNvPr id="43014" name="Rectangle 2051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Logging used by all modern systems. </a:t>
            </a:r>
          </a:p>
          <a:p>
            <a:r>
              <a:rPr lang="en-US"/>
              <a:t>Q: why?</a:t>
            </a:r>
          </a:p>
        </p:txBody>
      </p:sp>
      <p:sp>
        <p:nvSpPr>
          <p:cNvPr id="156676" name="Rectangle 2052"/>
          <p:cNvSpPr>
            <a:spLocks noChangeArrowheads="1"/>
          </p:cNvSpPr>
          <p:nvPr/>
        </p:nvSpPr>
        <p:spPr bwMode="auto">
          <a:xfrm>
            <a:off x="258763" y="288925"/>
            <a:ext cx="579437" cy="70167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r>
              <a:rPr lang="en-US" sz="4000" b="1">
                <a:solidFill>
                  <a:srgbClr val="FF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Book Antiqua" charset="0"/>
              </a:rPr>
              <a:t>A</a:t>
            </a: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0ACD9-E499-1B4D-A819-2E5B3B5A6B5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1012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7" name="Rectangle 2050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Mechanisms for Ensuring Atomicity</a:t>
            </a:r>
          </a:p>
        </p:txBody>
      </p:sp>
      <p:sp>
        <p:nvSpPr>
          <p:cNvPr id="44038" name="Rectangle 2051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Logging used by all modern systems. </a:t>
            </a:r>
          </a:p>
          <a:p>
            <a:r>
              <a:rPr lang="en-US" dirty="0"/>
              <a:t>Q: why?</a:t>
            </a:r>
          </a:p>
          <a:p>
            <a:r>
              <a:rPr lang="en-US" dirty="0"/>
              <a:t>A: </a:t>
            </a:r>
          </a:p>
          <a:p>
            <a:pPr lvl="1"/>
            <a:r>
              <a:rPr lang="en-US" dirty="0"/>
              <a:t>audit trail &amp;</a:t>
            </a:r>
          </a:p>
          <a:p>
            <a:pPr lvl="1"/>
            <a:r>
              <a:rPr lang="en-US" dirty="0"/>
              <a:t>efficiency reasons</a:t>
            </a:r>
          </a:p>
          <a:p>
            <a:endParaRPr lang="en-US" dirty="0"/>
          </a:p>
        </p:txBody>
      </p:sp>
      <p:sp>
        <p:nvSpPr>
          <p:cNvPr id="156676" name="Rectangle 2052"/>
          <p:cNvSpPr>
            <a:spLocks noChangeArrowheads="1"/>
          </p:cNvSpPr>
          <p:nvPr/>
        </p:nvSpPr>
        <p:spPr bwMode="auto">
          <a:xfrm>
            <a:off x="258763" y="288925"/>
            <a:ext cx="579437" cy="70167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r>
              <a:rPr lang="en-US" sz="4000" b="1">
                <a:solidFill>
                  <a:srgbClr val="FF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Book Antiqua" charset="0"/>
              </a:rPr>
              <a:t>A</a:t>
            </a: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0ACD9-E499-1B4D-A819-2E5B3B5A6B54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345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61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Mechanisms for Ensuring Atomicity</a:t>
            </a:r>
          </a:p>
        </p:txBody>
      </p:sp>
      <p:sp>
        <p:nvSpPr>
          <p:cNvPr id="45062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Another approach: SHADOW PAGES</a:t>
            </a:r>
          </a:p>
          <a:p>
            <a:pPr lvl="1"/>
            <a:r>
              <a:rPr lang="en-US"/>
              <a:t>(not as popular)</a:t>
            </a:r>
          </a:p>
        </p:txBody>
      </p:sp>
      <p:sp>
        <p:nvSpPr>
          <p:cNvPr id="245764" name="Rectangle 4"/>
          <p:cNvSpPr>
            <a:spLocks noChangeArrowheads="1"/>
          </p:cNvSpPr>
          <p:nvPr/>
        </p:nvSpPr>
        <p:spPr bwMode="auto">
          <a:xfrm>
            <a:off x="258763" y="288925"/>
            <a:ext cx="579437" cy="70167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r>
              <a:rPr lang="en-US" sz="4000" b="1">
                <a:solidFill>
                  <a:srgbClr val="FF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Book Antiqua" charset="0"/>
              </a:rPr>
              <a:t>A</a:t>
            </a: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0ACD9-E499-1B4D-A819-2E5B3B5A6B54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108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Transaction Consistency</a:t>
            </a:r>
          </a:p>
        </p:txBody>
      </p:sp>
      <p:sp>
        <p:nvSpPr>
          <p:cNvPr id="48134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"Database consistency" - data in DBMS is accurate in modeling real world and follows integrity constraints</a:t>
            </a:r>
          </a:p>
        </p:txBody>
      </p:sp>
      <p:sp>
        <p:nvSpPr>
          <p:cNvPr id="233481" name="Rectangle 9"/>
          <p:cNvSpPr>
            <a:spLocks noChangeArrowheads="1"/>
          </p:cNvSpPr>
          <p:nvPr/>
        </p:nvSpPr>
        <p:spPr bwMode="auto">
          <a:xfrm>
            <a:off x="258763" y="288925"/>
            <a:ext cx="550862" cy="70167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r>
              <a:rPr lang="en-US" sz="4000" b="1">
                <a:solidFill>
                  <a:srgbClr val="FF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Book Antiqua" charset="0"/>
              </a:rPr>
              <a:t>C</a:t>
            </a: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0ACD9-E499-1B4D-A819-2E5B3B5A6B54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432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Transactions</a:t>
            </a:r>
          </a:p>
        </p:txBody>
      </p:sp>
      <p:sp>
        <p:nvSpPr>
          <p:cNvPr id="2151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single "unit of work" in a DBMS.</a:t>
            </a:r>
          </a:p>
          <a:p>
            <a:r>
              <a:rPr lang="en-US" dirty="0"/>
              <a:t>Can comprise more than one SQL command, but each individual command does not stand on its own.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0ACD9-E499-1B4D-A819-2E5B3B5A6B5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601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7" name="Rectangle 205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Transaction Consistency</a:t>
            </a:r>
          </a:p>
        </p:txBody>
      </p:sp>
      <p:sp>
        <p:nvSpPr>
          <p:cNvPr id="49158" name="Rectangle 2051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Transaction Consistency: if DBMS is consistent before </a:t>
            </a:r>
            <a:r>
              <a:rPr lang="en-US" dirty="0">
                <a:ea typeface="ＭＳ Ｐゴシック" charset="0"/>
                <a:cs typeface="ＭＳ Ｐゴシック" charset="0"/>
              </a:rPr>
              <a:t>transaction,</a:t>
            </a:r>
            <a:r>
              <a:rPr lang="en-US" dirty="0"/>
              <a:t> it will be after also</a:t>
            </a:r>
          </a:p>
          <a:p>
            <a:pPr lvl="1"/>
            <a:r>
              <a:rPr lang="en-US" dirty="0"/>
              <a:t>DBMS just checks integrity constraints.</a:t>
            </a:r>
          </a:p>
          <a:p>
            <a:pPr lvl="1"/>
            <a:r>
              <a:rPr lang="en-US" dirty="0"/>
              <a:t>Users/programmers must ensure other constraints that can't be enforced automatically.</a:t>
            </a:r>
          </a:p>
        </p:txBody>
      </p:sp>
      <p:sp>
        <p:nvSpPr>
          <p:cNvPr id="49159" name="Text Box 2052"/>
          <p:cNvSpPr txBox="1">
            <a:spLocks noChangeArrowheads="1"/>
          </p:cNvSpPr>
          <p:nvPr/>
        </p:nvSpPr>
        <p:spPr bwMode="auto">
          <a:xfrm>
            <a:off x="1127125" y="4572000"/>
            <a:ext cx="1920875" cy="1398588"/>
          </a:xfrm>
          <a:prstGeom prst="rect">
            <a:avLst/>
          </a:prstGeom>
          <a:noFill/>
          <a:ln w="25400">
            <a:solidFill>
              <a:schemeClr val="tx2"/>
            </a:solidFill>
            <a:miter lim="800000"/>
            <a:headEnd/>
            <a:tailEnd type="none" w="lg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>
              <a:spcBef>
                <a:spcPct val="20000"/>
              </a:spcBef>
              <a:buSzPct val="60000"/>
              <a:buFont typeface="Wingdings" charset="0"/>
              <a:buNone/>
            </a:pPr>
            <a:r>
              <a:rPr lang="en-US" sz="2800" dirty="0">
                <a:solidFill>
                  <a:schemeClr val="tx2"/>
                </a:solidFill>
                <a:latin typeface="Arial" charset="0"/>
              </a:rPr>
              <a:t>consistent database S1</a:t>
            </a:r>
          </a:p>
        </p:txBody>
      </p:sp>
      <p:sp>
        <p:nvSpPr>
          <p:cNvPr id="49160" name="Text Box 2053"/>
          <p:cNvSpPr txBox="1">
            <a:spLocks noChangeArrowheads="1"/>
          </p:cNvSpPr>
          <p:nvPr/>
        </p:nvSpPr>
        <p:spPr bwMode="auto">
          <a:xfrm>
            <a:off x="5775325" y="4572000"/>
            <a:ext cx="1920875" cy="1398588"/>
          </a:xfrm>
          <a:prstGeom prst="rect">
            <a:avLst/>
          </a:prstGeom>
          <a:noFill/>
          <a:ln w="25400">
            <a:solidFill>
              <a:srgbClr val="990000"/>
            </a:solidFill>
            <a:miter lim="800000"/>
            <a:headEnd/>
            <a:tailEnd type="none" w="lg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>
              <a:spcBef>
                <a:spcPct val="20000"/>
              </a:spcBef>
              <a:buSzPct val="60000"/>
              <a:buFont typeface="Wingdings" charset="0"/>
              <a:buNone/>
            </a:pPr>
            <a:r>
              <a:rPr lang="en-US" sz="2800">
                <a:solidFill>
                  <a:srgbClr val="990000"/>
                </a:solidFill>
                <a:latin typeface="Arial" charset="0"/>
              </a:rPr>
              <a:t>consistent database S2</a:t>
            </a:r>
          </a:p>
        </p:txBody>
      </p:sp>
      <p:grpSp>
        <p:nvGrpSpPr>
          <p:cNvPr id="49161" name="Group 2054"/>
          <p:cNvGrpSpPr>
            <a:grpSpLocks/>
          </p:cNvGrpSpPr>
          <p:nvPr/>
        </p:nvGrpSpPr>
        <p:grpSpPr bwMode="auto">
          <a:xfrm>
            <a:off x="3124200" y="4814888"/>
            <a:ext cx="2378075" cy="519112"/>
            <a:chOff x="1968" y="3321"/>
            <a:chExt cx="1498" cy="327"/>
          </a:xfrm>
        </p:grpSpPr>
        <p:sp>
          <p:nvSpPr>
            <p:cNvPr id="49163" name="Line 2055"/>
            <p:cNvSpPr>
              <a:spLocks noChangeShapeType="1"/>
            </p:cNvSpPr>
            <p:nvPr/>
          </p:nvSpPr>
          <p:spPr bwMode="auto">
            <a:xfrm>
              <a:off x="2016" y="3600"/>
              <a:ext cx="1440" cy="0"/>
            </a:xfrm>
            <a:prstGeom prst="line">
              <a:avLst/>
            </a:prstGeom>
            <a:noFill/>
            <a:ln w="25400">
              <a:solidFill>
                <a:srgbClr val="008080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49164" name="Text Box 2056"/>
            <p:cNvSpPr txBox="1">
              <a:spLocks noChangeArrowheads="1"/>
            </p:cNvSpPr>
            <p:nvPr/>
          </p:nvSpPr>
          <p:spPr bwMode="auto">
            <a:xfrm>
              <a:off x="1968" y="3321"/>
              <a:ext cx="1498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 type="none" w="lg" len="med"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algn="ctr">
                <a:spcBef>
                  <a:spcPct val="20000"/>
                </a:spcBef>
                <a:buSzPct val="60000"/>
                <a:buFont typeface="Wingdings" charset="0"/>
                <a:buNone/>
              </a:pPr>
              <a:r>
                <a:rPr lang="en-US" sz="2800" dirty="0">
                  <a:solidFill>
                    <a:srgbClr val="008080"/>
                  </a:solidFill>
                  <a:latin typeface="Arial" charset="0"/>
                </a:rPr>
                <a:t>transaction T</a:t>
              </a:r>
            </a:p>
          </p:txBody>
        </p:sp>
      </p:grpSp>
      <p:sp>
        <p:nvSpPr>
          <p:cNvPr id="157706" name="Rectangle 2058"/>
          <p:cNvSpPr>
            <a:spLocks noChangeArrowheads="1"/>
          </p:cNvSpPr>
          <p:nvPr/>
        </p:nvSpPr>
        <p:spPr bwMode="auto">
          <a:xfrm>
            <a:off x="258763" y="288925"/>
            <a:ext cx="550862" cy="70167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r>
              <a:rPr lang="en-US" sz="4000" b="1">
                <a:solidFill>
                  <a:srgbClr val="FF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Book Antiqua" charset="0"/>
              </a:rPr>
              <a:t>C</a:t>
            </a: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0ACD9-E499-1B4D-A819-2E5B3B5A6B54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955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81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Transaction Consistency (cont.)</a:t>
            </a:r>
          </a:p>
        </p:txBody>
      </p:sp>
      <p:sp>
        <p:nvSpPr>
          <p:cNvPr id="50182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Recall: Integrity constraints</a:t>
            </a:r>
          </a:p>
          <a:p>
            <a:pPr lvl="1"/>
            <a:r>
              <a:rPr lang="en-US" dirty="0"/>
              <a:t>must be true for DB to be considered consistent</a:t>
            </a:r>
          </a:p>
          <a:p>
            <a:pPr marL="457200" lvl="1" indent="0">
              <a:buNone/>
            </a:pPr>
            <a:r>
              <a:rPr lang="en-US" dirty="0"/>
              <a:t>Examples:</a:t>
            </a:r>
          </a:p>
          <a:p>
            <a:pPr lvl="1">
              <a:buFontTx/>
              <a:buChar char="-"/>
            </a:pPr>
            <a:r>
              <a:rPr lang="en-US" dirty="0"/>
              <a:t>primary keys</a:t>
            </a:r>
          </a:p>
          <a:p>
            <a:pPr lvl="1">
              <a:buFontTx/>
              <a:buChar char="-"/>
            </a:pPr>
            <a:r>
              <a:rPr lang="en-US" dirty="0"/>
              <a:t>foreign keys</a:t>
            </a:r>
          </a:p>
          <a:p>
            <a:pPr lvl="1">
              <a:buFontTx/>
              <a:buChar char="-"/>
            </a:pPr>
            <a:r>
              <a:rPr lang="en-US" dirty="0"/>
              <a:t>restrictions on attributes, e.g., BALANCE &gt;= 0</a:t>
            </a:r>
          </a:p>
        </p:txBody>
      </p:sp>
      <p:sp>
        <p:nvSpPr>
          <p:cNvPr id="158724" name="Rectangle 1028"/>
          <p:cNvSpPr>
            <a:spLocks noChangeArrowheads="1"/>
          </p:cNvSpPr>
          <p:nvPr/>
        </p:nvSpPr>
        <p:spPr bwMode="auto">
          <a:xfrm>
            <a:off x="258763" y="288925"/>
            <a:ext cx="550862" cy="70167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r>
              <a:rPr lang="en-US" sz="4000" b="1">
                <a:solidFill>
                  <a:srgbClr val="FF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Book Antiqua" charset="0"/>
              </a:rPr>
              <a:t>C</a:t>
            </a: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0ACD9-E499-1B4D-A819-2E5B3B5A6B54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059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Transaction Consistency (cont.)</a:t>
            </a:r>
          </a:p>
        </p:txBody>
      </p:sp>
      <p:sp>
        <p:nvSpPr>
          <p:cNvPr id="5120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System checks integrity constraints and if they fail, the transaction rolls back (i.e., is aborted).</a:t>
            </a:r>
          </a:p>
          <a:p>
            <a:pPr lvl="1"/>
            <a:r>
              <a:rPr lang="en-US" dirty="0"/>
              <a:t>Beyond this, DBMS does not understand the semantics of the data.</a:t>
            </a:r>
          </a:p>
          <a:p>
            <a:pPr lvl="1"/>
            <a:r>
              <a:rPr lang="en-US" dirty="0"/>
              <a:t>e.g., it does not understand how interest on a bank account is computed</a:t>
            </a:r>
          </a:p>
          <a:p>
            <a:r>
              <a:rPr lang="en-US" dirty="0"/>
              <a:t>This is the user's responsibility; DB cannot do much other than enforce the rules and rollback if violated.</a:t>
            </a:r>
          </a:p>
        </p:txBody>
      </p:sp>
      <p:sp>
        <p:nvSpPr>
          <p:cNvPr id="234500" name="Rectangle 4"/>
          <p:cNvSpPr>
            <a:spLocks noChangeArrowheads="1"/>
          </p:cNvSpPr>
          <p:nvPr/>
        </p:nvSpPr>
        <p:spPr bwMode="auto">
          <a:xfrm>
            <a:off x="258763" y="288925"/>
            <a:ext cx="550862" cy="70167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r>
              <a:rPr lang="en-US" sz="4000" b="1">
                <a:solidFill>
                  <a:srgbClr val="FF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Book Antiqua" charset="0"/>
              </a:rPr>
              <a:t>C</a:t>
            </a: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0ACD9-E499-1B4D-A819-2E5B3B5A6B54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377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7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Isolation of Transactions</a:t>
            </a:r>
          </a:p>
        </p:txBody>
      </p:sp>
      <p:sp>
        <p:nvSpPr>
          <p:cNvPr id="54278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Users submit transactions, and </a:t>
            </a:r>
          </a:p>
          <a:p>
            <a:r>
              <a:rPr lang="en-US"/>
              <a:t>Each transaction executes as if it was running by itself.</a:t>
            </a:r>
          </a:p>
          <a:p>
            <a:pPr lvl="1"/>
            <a:r>
              <a:rPr lang="en-US"/>
              <a:t>Concurrency is achieved by DBMS, which interleaves actions (reads/writes of DB objects) of various transactions.</a:t>
            </a:r>
          </a:p>
          <a:p>
            <a:r>
              <a:rPr lang="en-US"/>
              <a:t>Q: How would you achieve that?</a:t>
            </a:r>
          </a:p>
          <a:p>
            <a:pPr lvl="1"/>
            <a:endParaRPr lang="en-US"/>
          </a:p>
        </p:txBody>
      </p:sp>
      <p:sp>
        <p:nvSpPr>
          <p:cNvPr id="159748" name="Rectangle 1028"/>
          <p:cNvSpPr>
            <a:spLocks noChangeArrowheads="1"/>
          </p:cNvSpPr>
          <p:nvPr/>
        </p:nvSpPr>
        <p:spPr bwMode="auto">
          <a:xfrm>
            <a:off x="379413" y="288925"/>
            <a:ext cx="382587" cy="70167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r>
              <a:rPr lang="en-US" sz="4000" b="1">
                <a:solidFill>
                  <a:srgbClr val="FF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Book Antiqua" charset="0"/>
              </a:rPr>
              <a:t>I</a:t>
            </a: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0ACD9-E499-1B4D-A819-2E5B3B5A6B54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137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Isolation of Transactions</a:t>
            </a:r>
          </a:p>
        </p:txBody>
      </p:sp>
      <p:sp>
        <p:nvSpPr>
          <p:cNvPr id="5632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A: Many methods - two main categories:</a:t>
            </a:r>
          </a:p>
          <a:p>
            <a:r>
              <a:rPr lang="en-US" dirty="0"/>
              <a:t>Pessimistic – don’t let problems arise in the first place</a:t>
            </a:r>
          </a:p>
          <a:p>
            <a:r>
              <a:rPr lang="en-US" dirty="0"/>
              <a:t>Optimistic – assume conflicts are rare, deal with them after they happen.</a:t>
            </a:r>
          </a:p>
          <a:p>
            <a:pPr lvl="1"/>
            <a:endParaRPr lang="en-US" dirty="0"/>
          </a:p>
        </p:txBody>
      </p:sp>
      <p:sp>
        <p:nvSpPr>
          <p:cNvPr id="237572" name="Rectangle 4"/>
          <p:cNvSpPr>
            <a:spLocks noChangeArrowheads="1"/>
          </p:cNvSpPr>
          <p:nvPr/>
        </p:nvSpPr>
        <p:spPr bwMode="auto">
          <a:xfrm>
            <a:off x="379413" y="288925"/>
            <a:ext cx="382587" cy="70167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r>
              <a:rPr lang="en-US" sz="4000" b="1">
                <a:solidFill>
                  <a:srgbClr val="FF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Book Antiqua" charset="0"/>
              </a:rPr>
              <a:t>I</a:t>
            </a: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0ACD9-E499-1B4D-A819-2E5B3B5A6B54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151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3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</a:t>
            </a:r>
          </a:p>
        </p:txBody>
      </p:sp>
      <p:sp>
        <p:nvSpPr>
          <p:cNvPr id="58374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Consider two transactions:</a:t>
            </a:r>
          </a:p>
        </p:txBody>
      </p:sp>
      <p:sp>
        <p:nvSpPr>
          <p:cNvPr id="58375" name="Rectangle 1028"/>
          <p:cNvSpPr>
            <a:spLocks noChangeArrowheads="1"/>
          </p:cNvSpPr>
          <p:nvPr/>
        </p:nvSpPr>
        <p:spPr bwMode="auto">
          <a:xfrm>
            <a:off x="990600" y="2139950"/>
            <a:ext cx="4427495" cy="643766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dirty="0">
                <a:latin typeface="Book Antiqua" charset="0"/>
              </a:rPr>
              <a:t>T1:	BEGIN   A=A+100,   B=B-100   END</a:t>
            </a:r>
          </a:p>
          <a:p>
            <a:r>
              <a:rPr lang="en-US" dirty="0">
                <a:latin typeface="Book Antiqua" charset="0"/>
              </a:rPr>
              <a:t>T2:	BEGIN   A=1.01*A,   B=1.01*B   END</a:t>
            </a:r>
          </a:p>
        </p:txBody>
      </p:sp>
      <p:sp>
        <p:nvSpPr>
          <p:cNvPr id="58376" name="Rectangle 1029"/>
          <p:cNvSpPr>
            <a:spLocks noChangeArrowheads="1"/>
          </p:cNvSpPr>
          <p:nvPr/>
        </p:nvSpPr>
        <p:spPr bwMode="auto">
          <a:xfrm>
            <a:off x="228600" y="3124200"/>
            <a:ext cx="8382000" cy="312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/>
          <a:lstStyle/>
          <a:p>
            <a:pPr marL="342900" indent="-342900">
              <a:spcBef>
                <a:spcPct val="20000"/>
              </a:spcBef>
              <a:buClr>
                <a:schemeClr val="tx1"/>
              </a:buClr>
              <a:buSzPct val="75000"/>
              <a:buFontTx/>
              <a:buChar char="•"/>
            </a:pPr>
            <a:r>
              <a:rPr lang="en-US" sz="2800" dirty="0"/>
              <a:t>1st transaction transfers $100 from B's account to A's</a:t>
            </a:r>
          </a:p>
          <a:p>
            <a:pPr marL="342900" indent="-342900">
              <a:spcBef>
                <a:spcPct val="20000"/>
              </a:spcBef>
              <a:buClr>
                <a:schemeClr val="tx1"/>
              </a:buClr>
              <a:buSzPct val="75000"/>
              <a:buFontTx/>
              <a:buChar char="•"/>
            </a:pPr>
            <a:r>
              <a:rPr lang="en-US" sz="2800" dirty="0"/>
              <a:t>2nd credits both accounts with 1% interest.</a:t>
            </a:r>
          </a:p>
          <a:p>
            <a:pPr marL="342900" indent="-342900">
              <a:spcBef>
                <a:spcPct val="20000"/>
              </a:spcBef>
              <a:buClr>
                <a:schemeClr val="tx1"/>
              </a:buClr>
              <a:buSzPct val="75000"/>
              <a:buFontTx/>
              <a:buChar char="•"/>
            </a:pPr>
            <a:r>
              <a:rPr lang="en-US" sz="2800" dirty="0"/>
              <a:t>Assume at first A and B each have $1000.  What are the </a:t>
            </a:r>
            <a:r>
              <a:rPr lang="en-US" sz="2800" b="1" dirty="0">
                <a:solidFill>
                  <a:srgbClr val="FF0000"/>
                </a:solidFill>
              </a:rPr>
              <a:t>possible</a:t>
            </a:r>
            <a:r>
              <a:rPr lang="en-US" sz="2800" dirty="0">
                <a:solidFill>
                  <a:srgbClr val="FF0000"/>
                </a:solidFill>
              </a:rPr>
              <a:t> "</a:t>
            </a:r>
            <a:r>
              <a:rPr lang="en-US" sz="2800" b="1" dirty="0">
                <a:solidFill>
                  <a:srgbClr val="FF0000"/>
                </a:solidFill>
              </a:rPr>
              <a:t>legal" outcomes </a:t>
            </a:r>
            <a:r>
              <a:rPr lang="en-US" sz="2800" dirty="0"/>
              <a:t>of running T1 and T2?</a:t>
            </a:r>
          </a:p>
          <a:p>
            <a:pPr marL="800100" lvl="1" indent="-342900">
              <a:spcBef>
                <a:spcPct val="20000"/>
              </a:spcBef>
              <a:buClr>
                <a:schemeClr val="tx1"/>
              </a:buClr>
              <a:buSzPct val="75000"/>
              <a:buFontTx/>
              <a:buChar char="•"/>
            </a:pPr>
            <a:r>
              <a:rPr lang="en-US" sz="2800" dirty="0"/>
              <a:t>meaning-what are the outcomes where all money is accounted for?</a:t>
            </a:r>
          </a:p>
        </p:txBody>
      </p:sp>
      <p:sp>
        <p:nvSpPr>
          <p:cNvPr id="161798" name="Rectangle 1030"/>
          <p:cNvSpPr>
            <a:spLocks noChangeArrowheads="1"/>
          </p:cNvSpPr>
          <p:nvPr/>
        </p:nvSpPr>
        <p:spPr bwMode="auto">
          <a:xfrm>
            <a:off x="379413" y="288925"/>
            <a:ext cx="382587" cy="70167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r>
              <a:rPr lang="en-US" sz="4000" b="1">
                <a:solidFill>
                  <a:srgbClr val="FF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Book Antiqua" charset="0"/>
              </a:rPr>
              <a:t>I</a:t>
            </a: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0ACD9-E499-1B4D-A819-2E5B3B5A6B54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132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2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</a:t>
            </a:r>
          </a:p>
        </p:txBody>
      </p:sp>
      <p:sp>
        <p:nvSpPr>
          <p:cNvPr id="60422" name="Rectangle 4"/>
          <p:cNvSpPr>
            <a:spLocks noChangeArrowheads="1"/>
          </p:cNvSpPr>
          <p:nvPr/>
        </p:nvSpPr>
        <p:spPr bwMode="auto">
          <a:xfrm>
            <a:off x="990600" y="1905000"/>
            <a:ext cx="4427495" cy="643766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dirty="0">
                <a:latin typeface="Book Antiqua" charset="0"/>
              </a:rPr>
              <a:t>T1:	BEGIN   A=A+100,   B=B-100   END</a:t>
            </a:r>
          </a:p>
          <a:p>
            <a:r>
              <a:rPr lang="en-US" dirty="0">
                <a:latin typeface="Book Antiqua" charset="0"/>
              </a:rPr>
              <a:t>T2:	BEGIN   A=1.01*A,   B=1.01*B   END</a:t>
            </a:r>
          </a:p>
        </p:txBody>
      </p:sp>
      <p:sp>
        <p:nvSpPr>
          <p:cNvPr id="60423" name="Rectangle 5"/>
          <p:cNvSpPr>
            <a:spLocks noChangeArrowheads="1"/>
          </p:cNvSpPr>
          <p:nvPr/>
        </p:nvSpPr>
        <p:spPr bwMode="auto">
          <a:xfrm>
            <a:off x="228600" y="2971800"/>
            <a:ext cx="8382000" cy="312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/>
          <a:lstStyle/>
          <a:p>
            <a:pPr marL="342900" indent="-342900">
              <a:spcBef>
                <a:spcPct val="20000"/>
              </a:spcBef>
              <a:buClr>
                <a:schemeClr val="tx1"/>
              </a:buClr>
              <a:buSzPct val="75000"/>
              <a:buFontTx/>
              <a:buChar char="•"/>
            </a:pPr>
            <a:r>
              <a:rPr lang="en-US" sz="2800" dirty="0"/>
              <a:t>many - but A+B should be: $2000 * 1.01 = $2020</a:t>
            </a:r>
          </a:p>
          <a:p>
            <a:pPr marL="342900" indent="-342900">
              <a:spcBef>
                <a:spcPct val="20000"/>
              </a:spcBef>
              <a:buClr>
                <a:schemeClr val="tx1"/>
              </a:buClr>
              <a:buSzPct val="75000"/>
              <a:buFontTx/>
              <a:buChar char="•"/>
            </a:pPr>
            <a:r>
              <a:rPr lang="en-US" sz="2800" dirty="0"/>
              <a:t>There is no guarantee that T1 will execute before T2 or vice-versa, if both are submitted together.  </a:t>
            </a:r>
            <a:r>
              <a:rPr lang="en-US" sz="2800" dirty="0">
                <a:solidFill>
                  <a:srgbClr val="FF0000"/>
                </a:solidFill>
              </a:rPr>
              <a:t>But, the net effect </a:t>
            </a:r>
            <a:r>
              <a:rPr lang="en-US" sz="2800" i="1" dirty="0">
                <a:solidFill>
                  <a:srgbClr val="FF0000"/>
                </a:solidFill>
              </a:rPr>
              <a:t>must </a:t>
            </a:r>
            <a:r>
              <a:rPr lang="en-US" sz="2800" dirty="0">
                <a:solidFill>
                  <a:srgbClr val="FF0000"/>
                </a:solidFill>
              </a:rPr>
              <a:t>be equivalent to these two transactions running serially in some order.</a:t>
            </a:r>
          </a:p>
          <a:p>
            <a:pPr marL="342900" indent="-342900">
              <a:spcBef>
                <a:spcPct val="20000"/>
              </a:spcBef>
              <a:buClr>
                <a:schemeClr val="tx1"/>
              </a:buClr>
              <a:buSzPct val="75000"/>
              <a:buFontTx/>
              <a:buChar char="•"/>
            </a:pPr>
            <a:r>
              <a:rPr lang="en-US" sz="2800" b="1" dirty="0"/>
              <a:t>What are the legal ending values for the accounts?</a:t>
            </a:r>
          </a:p>
        </p:txBody>
      </p:sp>
      <p:sp>
        <p:nvSpPr>
          <p:cNvPr id="239622" name="Rectangle 6"/>
          <p:cNvSpPr>
            <a:spLocks noChangeArrowheads="1"/>
          </p:cNvSpPr>
          <p:nvPr/>
        </p:nvSpPr>
        <p:spPr bwMode="auto">
          <a:xfrm>
            <a:off x="379413" y="288925"/>
            <a:ext cx="382587" cy="70167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r>
              <a:rPr lang="en-US" sz="4000" b="1">
                <a:solidFill>
                  <a:srgbClr val="FF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Book Antiqua" charset="0"/>
              </a:rPr>
              <a:t>I</a:t>
            </a: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0ACD9-E499-1B4D-A819-2E5B3B5A6B54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683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9" name="Rectangle 1026"/>
          <p:cNvSpPr>
            <a:spLocks noGrp="1" noChangeArrowheads="1"/>
          </p:cNvSpPr>
          <p:nvPr>
            <p:ph type="title"/>
          </p:nvPr>
        </p:nvSpPr>
        <p:spPr>
          <a:xfrm>
            <a:off x="1143000" y="0"/>
            <a:ext cx="7772400" cy="1143000"/>
          </a:xfrm>
          <a:noFill/>
        </p:spPr>
        <p:txBody>
          <a:bodyPr lIns="90488" tIns="44450" rIns="90488" bIns="44450"/>
          <a:lstStyle/>
          <a:p>
            <a:r>
              <a:rPr lang="en-US" dirty="0">
                <a:ea typeface="ＭＳ Ｐゴシック" charset="0"/>
                <a:cs typeface="ＭＳ Ｐゴシック" charset="0"/>
              </a:rPr>
              <a:t>Example (Contd.)</a:t>
            </a:r>
          </a:p>
        </p:txBody>
      </p:sp>
      <p:sp>
        <p:nvSpPr>
          <p:cNvPr id="62470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0" y="990600"/>
            <a:ext cx="9067800" cy="990600"/>
          </a:xfrm>
          <a:noFill/>
        </p:spPr>
        <p:txBody>
          <a:bodyPr lIns="90488" tIns="44450" rIns="90488" bIns="4445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 dirty="0">
                <a:ea typeface="ＭＳ Ｐゴシック" charset="0"/>
                <a:cs typeface="ＭＳ Ｐゴシック" charset="0"/>
              </a:rPr>
              <a:t>Legal outcomes: A=1111,B=909 or A=1110,B=910</a:t>
            </a:r>
          </a:p>
          <a:p>
            <a:pPr>
              <a:lnSpc>
                <a:spcPct val="90000"/>
              </a:lnSpc>
            </a:pPr>
            <a:r>
              <a:rPr lang="en-US" sz="2800" dirty="0">
                <a:ea typeface="ＭＳ Ｐゴシック" charset="0"/>
                <a:cs typeface="ＭＳ Ｐゴシック" charset="0"/>
              </a:rPr>
              <a:t>Consider a possible interleaved </a:t>
            </a:r>
            <a:r>
              <a:rPr lang="en-US" sz="2800" i="1" u="sng" dirty="0">
                <a:solidFill>
                  <a:schemeClr val="accent2"/>
                </a:solidFill>
                <a:ea typeface="ＭＳ Ｐゴシック" charset="0"/>
                <a:cs typeface="ＭＳ Ｐゴシック" charset="0"/>
              </a:rPr>
              <a:t>schedule</a:t>
            </a:r>
            <a:r>
              <a:rPr lang="en-US" sz="2800" dirty="0">
                <a:ea typeface="ＭＳ Ｐゴシック" charset="0"/>
                <a:cs typeface="ＭＳ Ｐゴシック" charset="0"/>
              </a:rPr>
              <a:t>:</a:t>
            </a:r>
          </a:p>
        </p:txBody>
      </p:sp>
      <p:sp>
        <p:nvSpPr>
          <p:cNvPr id="62471" name="Rectangle 1028"/>
          <p:cNvSpPr>
            <a:spLocks noChangeArrowheads="1"/>
          </p:cNvSpPr>
          <p:nvPr/>
        </p:nvSpPr>
        <p:spPr bwMode="auto">
          <a:xfrm>
            <a:off x="817563" y="1981200"/>
            <a:ext cx="4387421" cy="643766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dirty="0">
                <a:latin typeface="Book Antiqua" charset="0"/>
              </a:rPr>
              <a:t>T1:	 A=A+100,   		     B=B-100   </a:t>
            </a:r>
          </a:p>
          <a:p>
            <a:r>
              <a:rPr lang="en-US" dirty="0">
                <a:latin typeface="Book Antiqua" charset="0"/>
              </a:rPr>
              <a:t>T2:	   	         A=1.01*A,  		 B=1.01*B</a:t>
            </a:r>
          </a:p>
        </p:txBody>
      </p:sp>
      <p:sp>
        <p:nvSpPr>
          <p:cNvPr id="62472" name="Rectangle 1029"/>
          <p:cNvSpPr>
            <a:spLocks noChangeArrowheads="1"/>
          </p:cNvSpPr>
          <p:nvPr/>
        </p:nvSpPr>
        <p:spPr bwMode="auto">
          <a:xfrm>
            <a:off x="0" y="2819400"/>
            <a:ext cx="90678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/>
          <a:lstStyle/>
          <a:p>
            <a:pPr marL="342900" indent="-342900"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r>
              <a:rPr lang="en-US" sz="2800" dirty="0"/>
              <a:t>This is OK (same as T1;T2).  But what about:</a:t>
            </a:r>
          </a:p>
        </p:txBody>
      </p:sp>
      <p:sp>
        <p:nvSpPr>
          <p:cNvPr id="62473" name="Rectangle 1030"/>
          <p:cNvSpPr>
            <a:spLocks noChangeArrowheads="1"/>
          </p:cNvSpPr>
          <p:nvPr/>
        </p:nvSpPr>
        <p:spPr bwMode="auto">
          <a:xfrm>
            <a:off x="817563" y="3429000"/>
            <a:ext cx="4432305" cy="643766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dirty="0">
                <a:latin typeface="Book Antiqua" charset="0"/>
              </a:rPr>
              <a:t>T1:	 A=A+100,   		     		B=B-100   </a:t>
            </a:r>
          </a:p>
          <a:p>
            <a:r>
              <a:rPr lang="en-US" dirty="0">
                <a:latin typeface="Book Antiqua" charset="0"/>
              </a:rPr>
              <a:t>T2:	   	         A=1.01*A, B=1.01*B</a:t>
            </a:r>
          </a:p>
        </p:txBody>
      </p:sp>
      <p:sp>
        <p:nvSpPr>
          <p:cNvPr id="163849" name="Rectangle 1033"/>
          <p:cNvSpPr>
            <a:spLocks noChangeArrowheads="1"/>
          </p:cNvSpPr>
          <p:nvPr/>
        </p:nvSpPr>
        <p:spPr bwMode="auto">
          <a:xfrm>
            <a:off x="379413" y="288925"/>
            <a:ext cx="382587" cy="70167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r>
              <a:rPr lang="en-US" sz="4000" b="1">
                <a:solidFill>
                  <a:srgbClr val="FF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Book Antiqua" charset="0"/>
              </a:rPr>
              <a:t>I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0ACD9-E499-1B4D-A819-2E5B3B5A6B54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122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7" name="Rectangle 2"/>
          <p:cNvSpPr>
            <a:spLocks noGrp="1" noChangeArrowheads="1"/>
          </p:cNvSpPr>
          <p:nvPr>
            <p:ph type="title"/>
          </p:nvPr>
        </p:nvSpPr>
        <p:spPr>
          <a:xfrm>
            <a:off x="1143000" y="0"/>
            <a:ext cx="7772400" cy="1143000"/>
          </a:xfrm>
          <a:noFill/>
        </p:spPr>
        <p:txBody>
          <a:bodyPr lIns="90488" tIns="44450" rIns="90488" bIns="44450"/>
          <a:lstStyle/>
          <a:p>
            <a:r>
              <a:rPr lang="en-US" dirty="0">
                <a:ea typeface="ＭＳ Ｐゴシック" charset="0"/>
                <a:cs typeface="ＭＳ Ｐゴシック" charset="0"/>
              </a:rPr>
              <a:t>Example (Contd.)</a:t>
            </a:r>
          </a:p>
        </p:txBody>
      </p:sp>
      <p:sp>
        <p:nvSpPr>
          <p:cNvPr id="6451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990600"/>
            <a:ext cx="9067800" cy="990600"/>
          </a:xfrm>
          <a:noFill/>
        </p:spPr>
        <p:txBody>
          <a:bodyPr lIns="90488" tIns="44450" rIns="90488" bIns="4445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 dirty="0">
                <a:ea typeface="ＭＳ Ｐゴシック" charset="0"/>
                <a:cs typeface="ＭＳ Ｐゴシック" charset="0"/>
              </a:rPr>
              <a:t>Legal outcomes: A=1111,B=909 or A=1110,B=910</a:t>
            </a:r>
          </a:p>
          <a:p>
            <a:pPr>
              <a:lnSpc>
                <a:spcPct val="90000"/>
              </a:lnSpc>
            </a:pPr>
            <a:r>
              <a:rPr lang="en-US" sz="2800" dirty="0">
                <a:ea typeface="ＭＳ Ｐゴシック" charset="0"/>
                <a:cs typeface="ＭＳ Ｐゴシック" charset="0"/>
              </a:rPr>
              <a:t>Consider a possible interleaved </a:t>
            </a:r>
            <a:r>
              <a:rPr lang="en-US" sz="2800" i="1" u="sng" dirty="0">
                <a:solidFill>
                  <a:schemeClr val="accent2"/>
                </a:solidFill>
                <a:ea typeface="ＭＳ Ｐゴシック" charset="0"/>
                <a:cs typeface="ＭＳ Ｐゴシック" charset="0"/>
              </a:rPr>
              <a:t>schedule</a:t>
            </a:r>
            <a:r>
              <a:rPr lang="en-US" sz="2800" dirty="0">
                <a:ea typeface="ＭＳ Ｐゴシック" charset="0"/>
                <a:cs typeface="ＭＳ Ｐゴシック" charset="0"/>
              </a:rPr>
              <a:t>:</a:t>
            </a:r>
          </a:p>
        </p:txBody>
      </p:sp>
      <p:sp>
        <p:nvSpPr>
          <p:cNvPr id="64519" name="Rectangle 4"/>
          <p:cNvSpPr>
            <a:spLocks noChangeArrowheads="1"/>
          </p:cNvSpPr>
          <p:nvPr/>
        </p:nvSpPr>
        <p:spPr bwMode="auto">
          <a:xfrm>
            <a:off x="817563" y="1981200"/>
            <a:ext cx="4387421" cy="643766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dirty="0">
                <a:latin typeface="Book Antiqua" charset="0"/>
              </a:rPr>
              <a:t>T1:	 A=A+100,   		     B=B-100   </a:t>
            </a:r>
          </a:p>
          <a:p>
            <a:r>
              <a:rPr lang="en-US" dirty="0">
                <a:latin typeface="Book Antiqua" charset="0"/>
              </a:rPr>
              <a:t>T2:	   	         A=1.01*A,  		 B=1.01*B</a:t>
            </a:r>
          </a:p>
        </p:txBody>
      </p:sp>
      <p:sp>
        <p:nvSpPr>
          <p:cNvPr id="64520" name="Rectangle 5"/>
          <p:cNvSpPr>
            <a:spLocks noChangeArrowheads="1"/>
          </p:cNvSpPr>
          <p:nvPr/>
        </p:nvSpPr>
        <p:spPr bwMode="auto">
          <a:xfrm>
            <a:off x="0" y="2819400"/>
            <a:ext cx="90678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/>
          <a:lstStyle/>
          <a:p>
            <a:pPr marL="342900" indent="-342900"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r>
              <a:rPr lang="en-US" sz="2800" dirty="0"/>
              <a:t>This is OK (same as T1;T2).  But what about:</a:t>
            </a:r>
          </a:p>
        </p:txBody>
      </p:sp>
      <p:sp>
        <p:nvSpPr>
          <p:cNvPr id="64521" name="Rectangle 6"/>
          <p:cNvSpPr>
            <a:spLocks noChangeArrowheads="1"/>
          </p:cNvSpPr>
          <p:nvPr/>
        </p:nvSpPr>
        <p:spPr bwMode="auto">
          <a:xfrm>
            <a:off x="817563" y="3429000"/>
            <a:ext cx="4432305" cy="643766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dirty="0">
                <a:latin typeface="Book Antiqua" charset="0"/>
              </a:rPr>
              <a:t>T1:	 A=A+100,   		     		B=B-100   </a:t>
            </a:r>
          </a:p>
          <a:p>
            <a:r>
              <a:rPr lang="en-US" dirty="0">
                <a:latin typeface="Book Antiqua" charset="0"/>
              </a:rPr>
              <a:t>T2:	   	         A=1.01*A, B=1.01*B</a:t>
            </a:r>
          </a:p>
        </p:txBody>
      </p:sp>
      <p:sp>
        <p:nvSpPr>
          <p:cNvPr id="64522" name="Rectangle 7"/>
          <p:cNvSpPr>
            <a:spLocks noChangeArrowheads="1"/>
          </p:cNvSpPr>
          <p:nvPr/>
        </p:nvSpPr>
        <p:spPr bwMode="auto">
          <a:xfrm>
            <a:off x="76200" y="4343400"/>
            <a:ext cx="90678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/>
          <a:lstStyle/>
          <a:p>
            <a:pPr marL="342900" indent="-342900">
              <a:spcBef>
                <a:spcPct val="20000"/>
              </a:spcBef>
              <a:buClr>
                <a:schemeClr val="tx1"/>
              </a:buClr>
              <a:buSzPct val="75000"/>
              <a:buFontTx/>
              <a:buChar char="•"/>
            </a:pPr>
            <a:r>
              <a:rPr lang="en-US" sz="2800" b="1" dirty="0"/>
              <a:t>Result: A=1111, B=910; A+B = 2021, bank loses $1</a:t>
            </a:r>
          </a:p>
          <a:p>
            <a:pPr marL="342900" indent="-342900">
              <a:spcBef>
                <a:spcPct val="20000"/>
              </a:spcBef>
              <a:buClr>
                <a:schemeClr val="tx1"/>
              </a:buClr>
              <a:buSzPct val="75000"/>
              <a:buFontTx/>
              <a:buChar char="•"/>
            </a:pPr>
            <a:r>
              <a:rPr lang="en-US" sz="2800" b="1" dirty="0"/>
              <a:t>The DBMS</a:t>
            </a:r>
            <a:r>
              <a:rPr lang="ja-JP" altLang="en-US" sz="2800" b="1" dirty="0"/>
              <a:t>’</a:t>
            </a:r>
            <a:r>
              <a:rPr lang="en-US" sz="2800" b="1" dirty="0"/>
              <a:t>s view of the second schedule:</a:t>
            </a:r>
            <a:endParaRPr lang="en-US" b="1" dirty="0"/>
          </a:p>
        </p:txBody>
      </p:sp>
      <p:sp>
        <p:nvSpPr>
          <p:cNvPr id="64523" name="Rectangle 8"/>
          <p:cNvSpPr>
            <a:spLocks noChangeArrowheads="1"/>
          </p:cNvSpPr>
          <p:nvPr/>
        </p:nvSpPr>
        <p:spPr bwMode="auto">
          <a:xfrm>
            <a:off x="817563" y="5389563"/>
            <a:ext cx="5312353" cy="643766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dirty="0">
                <a:latin typeface="Book Antiqua" charset="0"/>
              </a:rPr>
              <a:t>T1:	 R(A), W(A),   		     	              R(B), W(B)</a:t>
            </a:r>
          </a:p>
          <a:p>
            <a:r>
              <a:rPr lang="en-US" dirty="0">
                <a:latin typeface="Book Antiqua" charset="0"/>
              </a:rPr>
              <a:t>T2:	   		      R(A), W(A), R(B), W(B)</a:t>
            </a:r>
          </a:p>
        </p:txBody>
      </p:sp>
      <p:sp>
        <p:nvSpPr>
          <p:cNvPr id="241673" name="Rectangle 9"/>
          <p:cNvSpPr>
            <a:spLocks noChangeArrowheads="1"/>
          </p:cNvSpPr>
          <p:nvPr/>
        </p:nvSpPr>
        <p:spPr bwMode="auto">
          <a:xfrm>
            <a:off x="379413" y="288925"/>
            <a:ext cx="382587" cy="70167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r>
              <a:rPr lang="en-US" sz="4000" b="1">
                <a:solidFill>
                  <a:srgbClr val="FF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Book Antiqua" charset="0"/>
              </a:rPr>
              <a:t>I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0ACD9-E499-1B4D-A819-2E5B3B5A6B54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754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"Correctness"?</a:t>
            </a:r>
          </a:p>
        </p:txBody>
      </p:sp>
      <p:sp>
        <p:nvSpPr>
          <p:cNvPr id="6656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Q: How would you judge that a schedule is correct?</a:t>
            </a:r>
          </a:p>
          <a:p>
            <a:pPr marL="0" indent="0">
              <a:buNone/>
            </a:pPr>
            <a:r>
              <a:rPr lang="en-US" dirty="0"/>
              <a:t>(</a:t>
            </a:r>
            <a:r>
              <a:rPr lang="ja-JP" altLang="en-US" dirty="0"/>
              <a:t>‘</a:t>
            </a:r>
            <a:r>
              <a:rPr lang="en-US" dirty="0"/>
              <a:t>schedule</a:t>
            </a:r>
            <a:r>
              <a:rPr lang="ja-JP" altLang="en-US" dirty="0"/>
              <a:t>’</a:t>
            </a:r>
            <a:r>
              <a:rPr lang="en-US" dirty="0"/>
              <a:t> = </a:t>
            </a:r>
            <a:r>
              <a:rPr lang="ja-JP" altLang="en-US" dirty="0"/>
              <a:t>‘</a:t>
            </a:r>
            <a:r>
              <a:rPr lang="en-US" dirty="0"/>
              <a:t>interleaved execution</a:t>
            </a:r>
            <a:r>
              <a:rPr lang="ja-JP" altLang="en-US" dirty="0"/>
              <a:t>’</a:t>
            </a:r>
            <a:r>
              <a:rPr lang="en-US" dirty="0"/>
              <a:t>)</a:t>
            </a: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0ACD9-E499-1B4D-A819-2E5B3B5A6B54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291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Transactions</a:t>
            </a:r>
          </a:p>
        </p:txBody>
      </p:sp>
      <p:sp>
        <p:nvSpPr>
          <p:cNvPr id="4301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b="1" i="1" dirty="0">
                <a:solidFill>
                  <a:srgbClr val="FF0000"/>
                </a:solidFill>
              </a:rPr>
              <a:t>Transaction</a:t>
            </a:r>
            <a:r>
              <a:rPr lang="en-US" dirty="0"/>
              <a:t>: process involving database queries and/or modification.</a:t>
            </a:r>
          </a:p>
          <a:p>
            <a:r>
              <a:rPr lang="en-US" dirty="0"/>
              <a:t>Normally with some strong properties regarding concurrency.</a:t>
            </a:r>
          </a:p>
          <a:p>
            <a:r>
              <a:rPr lang="en-US" dirty="0"/>
              <a:t>Formed in SQL from single statements or explicit programmer control.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0ACD9-E499-1B4D-A819-2E5B3B5A6B5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96108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‘</a:t>
            </a:r>
            <a:r>
              <a:rPr lang="en-US"/>
              <a:t>Correctness</a:t>
            </a:r>
            <a:r>
              <a:rPr lang="ja-JP" altLang="en-US"/>
              <a:t>’</a:t>
            </a:r>
            <a:r>
              <a:rPr lang="en-US"/>
              <a:t>?</a:t>
            </a:r>
          </a:p>
        </p:txBody>
      </p:sp>
      <p:sp>
        <p:nvSpPr>
          <p:cNvPr id="6759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Q: How would you judge that a schedule is </a:t>
            </a:r>
            <a:r>
              <a:rPr lang="ja-JP" altLang="en-US"/>
              <a:t>‘</a:t>
            </a:r>
            <a:r>
              <a:rPr lang="en-US"/>
              <a:t>correct</a:t>
            </a:r>
            <a:r>
              <a:rPr lang="ja-JP" altLang="en-US"/>
              <a:t>’</a:t>
            </a:r>
            <a:r>
              <a:rPr lang="en-US"/>
              <a:t>?</a:t>
            </a:r>
          </a:p>
          <a:p>
            <a:r>
              <a:rPr lang="en-US"/>
              <a:t>A: if it is equivalent to some serial execution</a:t>
            </a: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0ACD9-E499-1B4D-A819-2E5B3B5A6B54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383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3" name="Rectangle 205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Formal Properties of Schedules</a:t>
            </a:r>
          </a:p>
        </p:txBody>
      </p:sp>
      <p:sp>
        <p:nvSpPr>
          <p:cNvPr id="68614" name="Rectangle 2051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Serial schedule: Schedule that does not interleave the actions of different transactions.</a:t>
            </a:r>
          </a:p>
          <a:p>
            <a:r>
              <a:rPr lang="en-US" dirty="0"/>
              <a:t>Equivalent schedules:  For any database state, the effect of executing the first schedule is identical to the effect of executing the second schedule. (*)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(*) no matter what the arithmetic etc. operations are!</a:t>
            </a:r>
          </a:p>
          <a:p>
            <a:endParaRPr lang="en-US" dirty="0"/>
          </a:p>
        </p:txBody>
      </p:sp>
      <p:sp>
        <p:nvSpPr>
          <p:cNvPr id="165892" name="Rectangle 2052"/>
          <p:cNvSpPr>
            <a:spLocks noChangeArrowheads="1"/>
          </p:cNvSpPr>
          <p:nvPr/>
        </p:nvSpPr>
        <p:spPr bwMode="auto">
          <a:xfrm>
            <a:off x="379413" y="288925"/>
            <a:ext cx="382587" cy="70167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r>
              <a:rPr lang="en-US" sz="4000" b="1">
                <a:solidFill>
                  <a:srgbClr val="FF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Book Antiqua" charset="0"/>
              </a:rPr>
              <a:t>I</a:t>
            </a: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0ACD9-E499-1B4D-A819-2E5B3B5A6B54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301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61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Formal Properties of Schedules</a:t>
            </a:r>
          </a:p>
        </p:txBody>
      </p:sp>
      <p:sp>
        <p:nvSpPr>
          <p:cNvPr id="70662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Serializable</a:t>
            </a:r>
            <a:r>
              <a:rPr lang="en-US" dirty="0"/>
              <a:t> schedule:  A schedule that is equivalent to some serial execution of the transactions.</a:t>
            </a:r>
          </a:p>
          <a:p>
            <a:pPr marL="0" indent="0">
              <a:buNone/>
            </a:pPr>
            <a:r>
              <a:rPr lang="en-US" dirty="0"/>
              <a:t>(Note: If each transaction preserves consistency, every </a:t>
            </a:r>
            <a:r>
              <a:rPr lang="en-US" dirty="0" err="1"/>
              <a:t>serializable</a:t>
            </a:r>
            <a:r>
              <a:rPr lang="en-US" dirty="0"/>
              <a:t> schedule preserves consistency. )</a:t>
            </a:r>
          </a:p>
          <a:p>
            <a:endParaRPr lang="en-US" dirty="0"/>
          </a:p>
        </p:txBody>
      </p:sp>
      <p:sp>
        <p:nvSpPr>
          <p:cNvPr id="246788" name="Rectangle 1028"/>
          <p:cNvSpPr>
            <a:spLocks noChangeArrowheads="1"/>
          </p:cNvSpPr>
          <p:nvPr/>
        </p:nvSpPr>
        <p:spPr bwMode="auto">
          <a:xfrm>
            <a:off x="379413" y="288925"/>
            <a:ext cx="382587" cy="70167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r>
              <a:rPr lang="en-US" sz="4000" b="1">
                <a:solidFill>
                  <a:srgbClr val="FF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Book Antiqua" charset="0"/>
              </a:rPr>
              <a:t>I</a:t>
            </a: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0ACD9-E499-1B4D-A819-2E5B3B5A6B54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322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9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Anomalies with interleaved execution:</a:t>
            </a:r>
          </a:p>
        </p:txBody>
      </p:sp>
      <p:sp>
        <p:nvSpPr>
          <p:cNvPr id="7271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R-W conflicts</a:t>
            </a:r>
          </a:p>
          <a:p>
            <a:r>
              <a:rPr lang="en-US" dirty="0"/>
              <a:t>W-R conflicts</a:t>
            </a:r>
          </a:p>
          <a:p>
            <a:r>
              <a:rPr lang="en-US" dirty="0"/>
              <a:t>W-W conflicts</a:t>
            </a:r>
          </a:p>
          <a:p>
            <a:pPr marL="0" indent="0">
              <a:buNone/>
            </a:pPr>
            <a:r>
              <a:rPr lang="en-US" dirty="0"/>
              <a:t>(why not R-R conflicts?)</a:t>
            </a: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0ACD9-E499-1B4D-A819-2E5B3B5A6B54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887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3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266700"/>
            <a:ext cx="8153400" cy="1104900"/>
          </a:xfrm>
          <a:noFill/>
        </p:spPr>
        <p:txBody>
          <a:bodyPr lIns="90488" tIns="44450" rIns="90488" bIns="44450">
            <a:normAutofit fontScale="90000"/>
          </a:bodyPr>
          <a:lstStyle/>
          <a:p>
            <a:r>
              <a:rPr lang="en-US" dirty="0">
                <a:ea typeface="ＭＳ Ｐゴシック" charset="0"/>
                <a:cs typeface="ＭＳ Ｐゴシック" charset="0"/>
              </a:rPr>
              <a:t>Anomalies with Interleaved Execution</a:t>
            </a:r>
          </a:p>
        </p:txBody>
      </p:sp>
      <p:sp>
        <p:nvSpPr>
          <p:cNvPr id="7373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1524000"/>
            <a:ext cx="9144000" cy="4076700"/>
          </a:xfrm>
          <a:noFill/>
        </p:spPr>
        <p:txBody>
          <a:bodyPr lIns="90488" tIns="44450" rIns="90488" bIns="44450"/>
          <a:lstStyle/>
          <a:p>
            <a:r>
              <a:rPr lang="en-US" dirty="0">
                <a:ea typeface="ＭＳ Ｐゴシック" charset="0"/>
                <a:cs typeface="ＭＳ Ｐゴシック" charset="0"/>
              </a:rPr>
              <a:t>Reading uncommitted data (WR Conflicts, </a:t>
            </a:r>
            <a:r>
              <a:rPr lang="en-US" altLang="ja-JP" dirty="0">
                <a:ea typeface="ＭＳ Ｐゴシック" charset="0"/>
                <a:cs typeface="ＭＳ Ｐゴシック" charset="0"/>
              </a:rPr>
              <a:t>"</a:t>
            </a:r>
            <a:r>
              <a:rPr lang="en-US" dirty="0">
                <a:ea typeface="ＭＳ Ｐゴシック" charset="0"/>
                <a:cs typeface="ＭＳ Ｐゴシック" charset="0"/>
              </a:rPr>
              <a:t>dirty reads</a:t>
            </a:r>
            <a:r>
              <a:rPr lang="en-US" altLang="ja-JP" dirty="0">
                <a:ea typeface="ＭＳ Ｐゴシック" charset="0"/>
                <a:cs typeface="ＭＳ Ｐゴシック" charset="0"/>
              </a:rPr>
              <a:t>"</a:t>
            </a:r>
            <a:r>
              <a:rPr lang="en-US" dirty="0">
                <a:ea typeface="ＭＳ Ｐゴシック" charset="0"/>
                <a:cs typeface="ＭＳ Ｐゴシック" charset="0"/>
              </a:rPr>
              <a:t>):</a:t>
            </a:r>
            <a:br>
              <a:rPr lang="en-US" dirty="0">
                <a:ea typeface="ＭＳ Ｐゴシック" charset="0"/>
                <a:cs typeface="ＭＳ Ｐゴシック" charset="0"/>
              </a:rPr>
            </a:br>
            <a:br>
              <a:rPr lang="en-US" dirty="0">
                <a:latin typeface="Times New Roman" charset="0"/>
                <a:ea typeface="ＭＳ Ｐゴシック" charset="0"/>
                <a:cs typeface="ＭＳ Ｐゴシック" charset="0"/>
              </a:rPr>
            </a:br>
            <a:endParaRPr lang="en-US" dirty="0">
              <a:latin typeface="Times New Roman" charset="0"/>
              <a:ea typeface="ＭＳ Ｐゴシック" charset="0"/>
              <a:cs typeface="ＭＳ Ｐゴシック" charset="0"/>
            </a:endParaRPr>
          </a:p>
          <a:p>
            <a:endParaRPr lang="en-US" dirty="0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73735" name="Rectangle 4"/>
          <p:cNvSpPr>
            <a:spLocks noChangeArrowheads="1"/>
          </p:cNvSpPr>
          <p:nvPr/>
        </p:nvSpPr>
        <p:spPr bwMode="auto">
          <a:xfrm>
            <a:off x="533400" y="2825750"/>
            <a:ext cx="8032750" cy="643766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488" tIns="44450" rIns="90488" bIns="44450">
            <a:spAutoFit/>
          </a:bodyPr>
          <a:lstStyle/>
          <a:p>
            <a:r>
              <a:rPr lang="en-US" dirty="0">
                <a:latin typeface="Book Antiqua" charset="0"/>
              </a:rPr>
              <a:t>T1: 	R(A), W(A),   	                  R(B), W(B), Abort</a:t>
            </a:r>
          </a:p>
          <a:p>
            <a:r>
              <a:rPr lang="en-US" dirty="0">
                <a:latin typeface="Book Antiqua" charset="0"/>
              </a:rPr>
              <a:t>T2:			         R(A), W(A), C</a:t>
            </a:r>
          </a:p>
        </p:txBody>
      </p:sp>
      <p:sp>
        <p:nvSpPr>
          <p:cNvPr id="249862" name="Rectangle 6"/>
          <p:cNvSpPr>
            <a:spLocks noChangeArrowheads="1"/>
          </p:cNvSpPr>
          <p:nvPr/>
        </p:nvSpPr>
        <p:spPr bwMode="auto">
          <a:xfrm>
            <a:off x="379413" y="288925"/>
            <a:ext cx="382587" cy="70167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r>
              <a:rPr lang="en-US" sz="4000" b="1">
                <a:solidFill>
                  <a:srgbClr val="FF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Book Antiqua" charset="0"/>
              </a:rPr>
              <a:t>I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0ACD9-E499-1B4D-A819-2E5B3B5A6B54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618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81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266700"/>
            <a:ext cx="8153400" cy="1104900"/>
          </a:xfrm>
          <a:noFill/>
        </p:spPr>
        <p:txBody>
          <a:bodyPr lIns="90488" tIns="44450" rIns="90488" bIns="44450">
            <a:normAutofit fontScale="90000"/>
          </a:bodyPr>
          <a:lstStyle/>
          <a:p>
            <a:r>
              <a:rPr lang="en-US" dirty="0">
                <a:ea typeface="ＭＳ Ｐゴシック" charset="0"/>
                <a:cs typeface="ＭＳ Ｐゴシック" charset="0"/>
              </a:rPr>
              <a:t>Anomalies with Interleaved Execution</a:t>
            </a:r>
          </a:p>
        </p:txBody>
      </p:sp>
      <p:sp>
        <p:nvSpPr>
          <p:cNvPr id="7578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1524000"/>
            <a:ext cx="9144000" cy="4076700"/>
          </a:xfrm>
          <a:noFill/>
        </p:spPr>
        <p:txBody>
          <a:bodyPr lIns="90488" tIns="44450" rIns="90488" bIns="44450">
            <a:normAutofit lnSpcReduction="10000"/>
          </a:bodyPr>
          <a:lstStyle/>
          <a:p>
            <a:r>
              <a:rPr lang="en-US" dirty="0">
                <a:ea typeface="ＭＳ Ｐゴシック" charset="0"/>
                <a:cs typeface="ＭＳ Ｐゴシック" charset="0"/>
              </a:rPr>
              <a:t>Reading uncommitted data (WR Conflicts, "dirty reads"):</a:t>
            </a:r>
          </a:p>
          <a:p>
            <a:endParaRPr lang="en-US" dirty="0">
              <a:ea typeface="ＭＳ Ｐゴシック" charset="0"/>
              <a:cs typeface="ＭＳ Ｐゴシック" charset="0"/>
            </a:endParaRPr>
          </a:p>
          <a:p>
            <a:endParaRPr lang="en-US" dirty="0">
              <a:ea typeface="ＭＳ Ｐゴシック" charset="0"/>
              <a:cs typeface="ＭＳ Ｐゴシック" charset="0"/>
            </a:endParaRPr>
          </a:p>
          <a:p>
            <a:r>
              <a:rPr lang="en-US" dirty="0">
                <a:ea typeface="ＭＳ Ｐゴシック" charset="0"/>
                <a:cs typeface="ＭＳ Ｐゴシック" charset="0"/>
              </a:rPr>
              <a:t>Because T1 ends up aborting, the highlighted R(A) is reading an incorrect value for A.</a:t>
            </a:r>
            <a:br>
              <a:rPr lang="en-US" dirty="0">
                <a:ea typeface="ＭＳ Ｐゴシック" charset="0"/>
                <a:cs typeface="ＭＳ Ｐゴシック" charset="0"/>
              </a:rPr>
            </a:br>
            <a:br>
              <a:rPr lang="en-US" dirty="0">
                <a:latin typeface="Times New Roman" charset="0"/>
                <a:ea typeface="ＭＳ Ｐゴシック" charset="0"/>
                <a:cs typeface="ＭＳ Ｐゴシック" charset="0"/>
              </a:rPr>
            </a:br>
            <a:endParaRPr lang="en-US" dirty="0">
              <a:latin typeface="Times New Roman" charset="0"/>
              <a:ea typeface="ＭＳ Ｐゴシック" charset="0"/>
              <a:cs typeface="ＭＳ Ｐゴシック" charset="0"/>
            </a:endParaRPr>
          </a:p>
          <a:p>
            <a:endParaRPr lang="en-US" dirty="0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75783" name="Rectangle 4"/>
          <p:cNvSpPr>
            <a:spLocks noChangeArrowheads="1"/>
          </p:cNvSpPr>
          <p:nvPr/>
        </p:nvSpPr>
        <p:spPr bwMode="auto">
          <a:xfrm>
            <a:off x="533400" y="2825750"/>
            <a:ext cx="8032750" cy="643766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488" tIns="44450" rIns="90488" bIns="44450">
            <a:spAutoFit/>
          </a:bodyPr>
          <a:lstStyle/>
          <a:p>
            <a:r>
              <a:rPr lang="en-US" dirty="0">
                <a:latin typeface="Book Antiqua" charset="0"/>
              </a:rPr>
              <a:t>T1: 	R(A), </a:t>
            </a:r>
            <a:r>
              <a:rPr lang="en-US" b="1" dirty="0">
                <a:solidFill>
                  <a:schemeClr val="accent2"/>
                </a:solidFill>
                <a:latin typeface="Book Antiqua" charset="0"/>
              </a:rPr>
              <a:t>W(A)</a:t>
            </a:r>
            <a:r>
              <a:rPr lang="en-US" b="1" dirty="0">
                <a:latin typeface="Book Antiqua" charset="0"/>
              </a:rPr>
              <a:t>,</a:t>
            </a:r>
            <a:r>
              <a:rPr lang="en-US" dirty="0">
                <a:latin typeface="Book Antiqua" charset="0"/>
              </a:rPr>
              <a:t>   	                  R(B), W(B), Abort</a:t>
            </a:r>
          </a:p>
          <a:p>
            <a:r>
              <a:rPr lang="en-US" dirty="0">
                <a:latin typeface="Book Antiqua" charset="0"/>
              </a:rPr>
              <a:t>T2:			         </a:t>
            </a:r>
            <a:r>
              <a:rPr lang="en-US" b="1" dirty="0">
                <a:solidFill>
                  <a:schemeClr val="accent2"/>
                </a:solidFill>
                <a:latin typeface="Book Antiqua" charset="0"/>
              </a:rPr>
              <a:t>R(A)</a:t>
            </a:r>
            <a:r>
              <a:rPr lang="en-US" dirty="0">
                <a:latin typeface="Book Antiqua" charset="0"/>
              </a:rPr>
              <a:t>, W(A), C</a:t>
            </a:r>
          </a:p>
        </p:txBody>
      </p:sp>
      <p:sp>
        <p:nvSpPr>
          <p:cNvPr id="251909" name="Rectangle 5"/>
          <p:cNvSpPr>
            <a:spLocks noChangeArrowheads="1"/>
          </p:cNvSpPr>
          <p:nvPr/>
        </p:nvSpPr>
        <p:spPr bwMode="auto">
          <a:xfrm>
            <a:off x="379413" y="288925"/>
            <a:ext cx="382587" cy="70167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r>
              <a:rPr lang="en-US" sz="4000" b="1">
                <a:solidFill>
                  <a:srgbClr val="FF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Book Antiqua" charset="0"/>
              </a:rPr>
              <a:t>I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0ACD9-E499-1B4D-A819-2E5B3B5A6B54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926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7" name="Rectangle 1026"/>
          <p:cNvSpPr>
            <a:spLocks noGrp="1" noChangeArrowheads="1"/>
          </p:cNvSpPr>
          <p:nvPr>
            <p:ph type="title"/>
          </p:nvPr>
        </p:nvSpPr>
        <p:spPr>
          <a:xfrm>
            <a:off x="838200" y="381000"/>
            <a:ext cx="8153400" cy="1104900"/>
          </a:xfrm>
          <a:noFill/>
        </p:spPr>
        <p:txBody>
          <a:bodyPr lIns="90488" tIns="44450" rIns="90488" bIns="44450">
            <a:normAutofit fontScale="90000"/>
          </a:bodyPr>
          <a:lstStyle/>
          <a:p>
            <a:r>
              <a:rPr lang="en-US" dirty="0">
                <a:ea typeface="ＭＳ Ｐゴシック" charset="0"/>
                <a:cs typeface="ＭＳ Ｐゴシック" charset="0"/>
              </a:rPr>
              <a:t>Anomalies with Interleaved Execution</a:t>
            </a:r>
          </a:p>
        </p:txBody>
      </p:sp>
      <p:sp>
        <p:nvSpPr>
          <p:cNvPr id="79878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0" y="2057400"/>
            <a:ext cx="9144000" cy="4076700"/>
          </a:xfrm>
          <a:noFill/>
        </p:spPr>
        <p:txBody>
          <a:bodyPr lIns="90488" tIns="44450" rIns="90488" bIns="44450"/>
          <a:lstStyle/>
          <a:p>
            <a:r>
              <a:rPr lang="en-US" dirty="0" err="1">
                <a:ea typeface="ＭＳ Ｐゴシック" charset="0"/>
                <a:cs typeface="ＭＳ Ｐゴシック" charset="0"/>
              </a:rPr>
              <a:t>Nonrepeatable</a:t>
            </a:r>
            <a:r>
              <a:rPr lang="en-US" dirty="0">
                <a:ea typeface="ＭＳ Ｐゴシック" charset="0"/>
                <a:cs typeface="ＭＳ Ｐゴシック" charset="0"/>
              </a:rPr>
              <a:t> reads (RW Conflicts):</a:t>
            </a:r>
          </a:p>
          <a:p>
            <a:endParaRPr lang="en-US" dirty="0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79879" name="Rectangle 1029"/>
          <p:cNvSpPr>
            <a:spLocks noChangeArrowheads="1"/>
          </p:cNvSpPr>
          <p:nvPr/>
        </p:nvSpPr>
        <p:spPr bwMode="auto">
          <a:xfrm>
            <a:off x="457200" y="3200400"/>
            <a:ext cx="8032750" cy="643766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488" tIns="44450" rIns="90488" bIns="44450">
            <a:spAutoFit/>
          </a:bodyPr>
          <a:lstStyle/>
          <a:p>
            <a:r>
              <a:rPr lang="en-US" dirty="0">
                <a:latin typeface="Book Antiqua" charset="0"/>
              </a:rPr>
              <a:t>T1:	R(A),  		     	                  R(A), W(A), C</a:t>
            </a:r>
          </a:p>
          <a:p>
            <a:r>
              <a:rPr lang="en-US" dirty="0">
                <a:latin typeface="Book Antiqua" charset="0"/>
              </a:rPr>
              <a:t>T2:		           R(A), W(A), C</a:t>
            </a:r>
          </a:p>
        </p:txBody>
      </p:sp>
      <p:sp>
        <p:nvSpPr>
          <p:cNvPr id="167942" name="Rectangle 1030"/>
          <p:cNvSpPr>
            <a:spLocks noChangeArrowheads="1"/>
          </p:cNvSpPr>
          <p:nvPr/>
        </p:nvSpPr>
        <p:spPr bwMode="auto">
          <a:xfrm>
            <a:off x="379413" y="288925"/>
            <a:ext cx="382587" cy="70167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r>
              <a:rPr lang="en-US" sz="4000" b="1">
                <a:solidFill>
                  <a:srgbClr val="FF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Book Antiqua" charset="0"/>
              </a:rPr>
              <a:t>I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0ACD9-E499-1B4D-A819-2E5B3B5A6B54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935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7" name="Rectangle 1026"/>
          <p:cNvSpPr>
            <a:spLocks noGrp="1" noChangeArrowheads="1"/>
          </p:cNvSpPr>
          <p:nvPr>
            <p:ph type="title"/>
          </p:nvPr>
        </p:nvSpPr>
        <p:spPr>
          <a:xfrm>
            <a:off x="838200" y="381000"/>
            <a:ext cx="8153400" cy="1104900"/>
          </a:xfrm>
          <a:noFill/>
        </p:spPr>
        <p:txBody>
          <a:bodyPr lIns="90488" tIns="44450" rIns="90488" bIns="44450">
            <a:normAutofit fontScale="90000"/>
          </a:bodyPr>
          <a:lstStyle/>
          <a:p>
            <a:r>
              <a:rPr lang="en-US" dirty="0">
                <a:ea typeface="ＭＳ Ｐゴシック" charset="0"/>
                <a:cs typeface="ＭＳ Ｐゴシック" charset="0"/>
              </a:rPr>
              <a:t>Anomalies with Interleaved Execution</a:t>
            </a:r>
          </a:p>
        </p:txBody>
      </p:sp>
      <p:sp>
        <p:nvSpPr>
          <p:cNvPr id="79878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0" y="2057400"/>
            <a:ext cx="9144000" cy="4076700"/>
          </a:xfrm>
          <a:noFill/>
        </p:spPr>
        <p:txBody>
          <a:bodyPr lIns="90488" tIns="44450" rIns="90488" bIns="44450">
            <a:normAutofit fontScale="92500" lnSpcReduction="10000"/>
          </a:bodyPr>
          <a:lstStyle/>
          <a:p>
            <a:r>
              <a:rPr lang="en-US" dirty="0" err="1">
                <a:ea typeface="ＭＳ Ｐゴシック" charset="0"/>
                <a:cs typeface="ＭＳ Ｐゴシック" charset="0"/>
              </a:rPr>
              <a:t>Nonrepeatable</a:t>
            </a:r>
            <a:r>
              <a:rPr lang="en-US" dirty="0">
                <a:ea typeface="ＭＳ Ｐゴシック" charset="0"/>
                <a:cs typeface="ＭＳ Ｐゴシック" charset="0"/>
              </a:rPr>
              <a:t> reads (RW Conflicts):</a:t>
            </a:r>
          </a:p>
          <a:p>
            <a:endParaRPr lang="en-US" dirty="0">
              <a:ea typeface="ＭＳ Ｐゴシック" charset="0"/>
              <a:cs typeface="ＭＳ Ｐゴシック" charset="0"/>
            </a:endParaRPr>
          </a:p>
          <a:p>
            <a:endParaRPr lang="en-US" dirty="0">
              <a:ea typeface="ＭＳ Ｐゴシック" charset="0"/>
              <a:cs typeface="ＭＳ Ｐゴシック" charset="0"/>
            </a:endParaRPr>
          </a:p>
          <a:p>
            <a:endParaRPr lang="en-US" dirty="0">
              <a:ea typeface="ＭＳ Ｐゴシック" charset="0"/>
              <a:cs typeface="ＭＳ Ｐゴシック" charset="0"/>
            </a:endParaRPr>
          </a:p>
          <a:p>
            <a:r>
              <a:rPr lang="en-US" dirty="0">
                <a:ea typeface="ＭＳ Ｐゴシック" charset="0"/>
                <a:cs typeface="ＭＳ Ｐゴシック" charset="0"/>
              </a:rPr>
              <a:t>Transactions always must appear to be isolated, so the two R(A) should return the same value.  </a:t>
            </a:r>
          </a:p>
          <a:p>
            <a:r>
              <a:rPr lang="en-US" dirty="0">
                <a:ea typeface="ＭＳ Ｐゴシック" charset="0"/>
                <a:cs typeface="ＭＳ Ｐゴシック" charset="0"/>
              </a:rPr>
              <a:t>With a W(A) in between, the DB may or may not return the same R(A) both times.</a:t>
            </a:r>
          </a:p>
          <a:p>
            <a:endParaRPr lang="en-US" dirty="0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79879" name="Rectangle 1029"/>
          <p:cNvSpPr>
            <a:spLocks noChangeArrowheads="1"/>
          </p:cNvSpPr>
          <p:nvPr/>
        </p:nvSpPr>
        <p:spPr bwMode="auto">
          <a:xfrm>
            <a:off x="457200" y="3200400"/>
            <a:ext cx="8032750" cy="643766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488" tIns="44450" rIns="90488" bIns="44450">
            <a:spAutoFit/>
          </a:bodyPr>
          <a:lstStyle/>
          <a:p>
            <a:r>
              <a:rPr lang="en-US" dirty="0">
                <a:latin typeface="Book Antiqua" charset="0"/>
              </a:rPr>
              <a:t>T1:	</a:t>
            </a:r>
            <a:r>
              <a:rPr lang="en-US" b="1" dirty="0">
                <a:solidFill>
                  <a:schemeClr val="accent2"/>
                </a:solidFill>
                <a:latin typeface="Book Antiqua" charset="0"/>
              </a:rPr>
              <a:t>R(A),  </a:t>
            </a:r>
            <a:r>
              <a:rPr lang="en-US" dirty="0">
                <a:latin typeface="Book Antiqua" charset="0"/>
              </a:rPr>
              <a:t>		     	                  </a:t>
            </a:r>
            <a:r>
              <a:rPr lang="en-US" b="1" dirty="0">
                <a:solidFill>
                  <a:schemeClr val="accent2"/>
                </a:solidFill>
                <a:latin typeface="Book Antiqua" charset="0"/>
              </a:rPr>
              <a:t>R(A), </a:t>
            </a:r>
            <a:r>
              <a:rPr lang="en-US" dirty="0">
                <a:latin typeface="Book Antiqua" charset="0"/>
              </a:rPr>
              <a:t>W(A), C</a:t>
            </a:r>
          </a:p>
          <a:p>
            <a:r>
              <a:rPr lang="en-US" dirty="0">
                <a:latin typeface="Book Antiqua" charset="0"/>
              </a:rPr>
              <a:t>T2:		           R(A), </a:t>
            </a:r>
            <a:r>
              <a:rPr lang="en-US" b="1" dirty="0">
                <a:solidFill>
                  <a:schemeClr val="accent2"/>
                </a:solidFill>
                <a:latin typeface="Book Antiqua" charset="0"/>
              </a:rPr>
              <a:t>W(A), </a:t>
            </a:r>
            <a:r>
              <a:rPr lang="en-US" dirty="0">
                <a:latin typeface="Book Antiqua" charset="0"/>
              </a:rPr>
              <a:t>C</a:t>
            </a:r>
          </a:p>
        </p:txBody>
      </p:sp>
      <p:sp>
        <p:nvSpPr>
          <p:cNvPr id="167942" name="Rectangle 1030"/>
          <p:cNvSpPr>
            <a:spLocks noChangeArrowheads="1"/>
          </p:cNvSpPr>
          <p:nvPr/>
        </p:nvSpPr>
        <p:spPr bwMode="auto">
          <a:xfrm>
            <a:off x="379413" y="288925"/>
            <a:ext cx="382587" cy="70167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r>
              <a:rPr lang="en-US" sz="4000" b="1">
                <a:solidFill>
                  <a:srgbClr val="FF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Book Antiqua" charset="0"/>
              </a:rPr>
              <a:t>I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0ACD9-E499-1B4D-A819-2E5B3B5A6B54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29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7" name="Rectangle 1026"/>
          <p:cNvSpPr>
            <a:spLocks noGrp="1" noChangeArrowheads="1"/>
          </p:cNvSpPr>
          <p:nvPr>
            <p:ph type="title"/>
          </p:nvPr>
        </p:nvSpPr>
        <p:spPr>
          <a:xfrm>
            <a:off x="838200" y="381000"/>
            <a:ext cx="8153400" cy="1104900"/>
          </a:xfrm>
          <a:noFill/>
        </p:spPr>
        <p:txBody>
          <a:bodyPr lIns="90488" tIns="44450" rIns="90488" bIns="44450">
            <a:normAutofit fontScale="90000"/>
          </a:bodyPr>
          <a:lstStyle/>
          <a:p>
            <a:r>
              <a:rPr lang="en-US" dirty="0">
                <a:ea typeface="ＭＳ Ｐゴシック" charset="0"/>
                <a:cs typeface="ＭＳ Ｐゴシック" charset="0"/>
              </a:rPr>
              <a:t>Anomalies with Interleaved Execution</a:t>
            </a:r>
          </a:p>
        </p:txBody>
      </p:sp>
      <p:sp>
        <p:nvSpPr>
          <p:cNvPr id="79878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0" y="2057400"/>
            <a:ext cx="9144000" cy="4076700"/>
          </a:xfrm>
          <a:noFill/>
        </p:spPr>
        <p:txBody>
          <a:bodyPr lIns="90488" tIns="44450" rIns="90488" bIns="44450">
            <a:normAutofit fontScale="92500" lnSpcReduction="10000"/>
          </a:bodyPr>
          <a:lstStyle/>
          <a:p>
            <a:r>
              <a:rPr lang="en-US" b="1" i="1" dirty="0">
                <a:ea typeface="ＭＳ Ｐゴシック" charset="0"/>
                <a:cs typeface="ＭＳ Ｐゴシック" charset="0"/>
              </a:rPr>
              <a:t>Phantom read</a:t>
            </a:r>
            <a:r>
              <a:rPr lang="en-US" dirty="0">
                <a:ea typeface="ＭＳ Ｐゴシック" charset="0"/>
                <a:cs typeface="ＭＳ Ｐゴシック" charset="0"/>
              </a:rPr>
              <a:t>: Special case of a non-repeatable read where the set of rows returned by the R(A) differs.</a:t>
            </a:r>
          </a:p>
          <a:p>
            <a:endParaRPr lang="en-US" dirty="0">
              <a:ea typeface="ＭＳ Ｐゴシック" charset="0"/>
              <a:cs typeface="ＭＳ Ｐゴシック" charset="0"/>
            </a:endParaRPr>
          </a:p>
          <a:p>
            <a:endParaRPr lang="en-US" dirty="0">
              <a:ea typeface="ＭＳ Ｐゴシック" charset="0"/>
              <a:cs typeface="ＭＳ Ｐゴシック" charset="0"/>
            </a:endParaRPr>
          </a:p>
          <a:p>
            <a:endParaRPr lang="en-US" dirty="0">
              <a:ea typeface="ＭＳ Ｐゴシック" charset="0"/>
              <a:cs typeface="ＭＳ Ｐゴシック" charset="0"/>
            </a:endParaRPr>
          </a:p>
          <a:p>
            <a:r>
              <a:rPr lang="en-US" dirty="0">
                <a:ea typeface="ＭＳ Ｐゴシック" charset="0"/>
                <a:cs typeface="ＭＳ Ｐゴシック" charset="0"/>
              </a:rPr>
              <a:t>Some people define a “non-repeatable read” to occur when A is a single value from a single row, and a “phantom read” when A is a set of rows.</a:t>
            </a:r>
          </a:p>
          <a:p>
            <a:endParaRPr lang="en-US" dirty="0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79879" name="Rectangle 1029"/>
          <p:cNvSpPr>
            <a:spLocks noChangeArrowheads="1"/>
          </p:cNvSpPr>
          <p:nvPr/>
        </p:nvSpPr>
        <p:spPr bwMode="auto">
          <a:xfrm>
            <a:off x="457200" y="3200400"/>
            <a:ext cx="8032750" cy="643766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488" tIns="44450" rIns="90488" bIns="44450">
            <a:spAutoFit/>
          </a:bodyPr>
          <a:lstStyle/>
          <a:p>
            <a:r>
              <a:rPr lang="en-US" dirty="0">
                <a:latin typeface="Book Antiqua" charset="0"/>
              </a:rPr>
              <a:t>T1:	</a:t>
            </a:r>
            <a:r>
              <a:rPr lang="en-US" b="1" dirty="0">
                <a:solidFill>
                  <a:schemeClr val="accent2"/>
                </a:solidFill>
                <a:latin typeface="Book Antiqua" charset="0"/>
              </a:rPr>
              <a:t>R(A),  </a:t>
            </a:r>
            <a:r>
              <a:rPr lang="en-US" dirty="0">
                <a:latin typeface="Book Antiqua" charset="0"/>
              </a:rPr>
              <a:t>		     	                  </a:t>
            </a:r>
            <a:r>
              <a:rPr lang="en-US" b="1" dirty="0">
                <a:solidFill>
                  <a:schemeClr val="accent2"/>
                </a:solidFill>
                <a:latin typeface="Book Antiqua" charset="0"/>
              </a:rPr>
              <a:t>R(A), </a:t>
            </a:r>
            <a:r>
              <a:rPr lang="en-US" dirty="0">
                <a:latin typeface="Book Antiqua" charset="0"/>
              </a:rPr>
              <a:t>W(A), C</a:t>
            </a:r>
          </a:p>
          <a:p>
            <a:r>
              <a:rPr lang="en-US" dirty="0">
                <a:latin typeface="Book Antiqua" charset="0"/>
              </a:rPr>
              <a:t>T2:		           R(A), </a:t>
            </a:r>
            <a:r>
              <a:rPr lang="en-US" b="1" dirty="0">
                <a:solidFill>
                  <a:schemeClr val="accent2"/>
                </a:solidFill>
                <a:latin typeface="Book Antiqua" charset="0"/>
              </a:rPr>
              <a:t>W(A), </a:t>
            </a:r>
            <a:r>
              <a:rPr lang="en-US" dirty="0">
                <a:latin typeface="Book Antiqua" charset="0"/>
              </a:rPr>
              <a:t>C</a:t>
            </a:r>
          </a:p>
        </p:txBody>
      </p:sp>
      <p:sp>
        <p:nvSpPr>
          <p:cNvPr id="167942" name="Rectangle 1030"/>
          <p:cNvSpPr>
            <a:spLocks noChangeArrowheads="1"/>
          </p:cNvSpPr>
          <p:nvPr/>
        </p:nvSpPr>
        <p:spPr bwMode="auto">
          <a:xfrm>
            <a:off x="379413" y="288925"/>
            <a:ext cx="382587" cy="70167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r>
              <a:rPr lang="en-US" sz="4000" b="1">
                <a:solidFill>
                  <a:srgbClr val="FF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Book Antiqua" charset="0"/>
              </a:rPr>
              <a:t>I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0ACD9-E499-1B4D-A819-2E5B3B5A6B54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336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3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 lIns="90488" tIns="44450" rIns="90488" bIns="44450"/>
          <a:lstStyle/>
          <a:p>
            <a:r>
              <a:rPr lang="en-US" dirty="0">
                <a:ea typeface="ＭＳ Ｐゴシック" charset="0"/>
                <a:cs typeface="ＭＳ Ｐゴシック" charset="0"/>
              </a:rPr>
              <a:t>Anomalies (Continued)</a:t>
            </a:r>
          </a:p>
        </p:txBody>
      </p:sp>
      <p:sp>
        <p:nvSpPr>
          <p:cNvPr id="8397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2057400"/>
            <a:ext cx="8305800" cy="4114800"/>
          </a:xfrm>
          <a:noFill/>
        </p:spPr>
        <p:txBody>
          <a:bodyPr lIns="90488" tIns="44450" rIns="90488" bIns="44450"/>
          <a:lstStyle/>
          <a:p>
            <a:r>
              <a:rPr lang="en-US" dirty="0">
                <a:ea typeface="ＭＳ Ｐゴシック" charset="0"/>
                <a:cs typeface="ＭＳ Ｐゴシック" charset="0"/>
              </a:rPr>
              <a:t>Overwriting uncommitted data (WW conflicts):</a:t>
            </a:r>
          </a:p>
          <a:p>
            <a:endParaRPr lang="en-US" dirty="0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83975" name="Rectangle 4"/>
          <p:cNvSpPr>
            <a:spLocks noChangeArrowheads="1"/>
          </p:cNvSpPr>
          <p:nvPr/>
        </p:nvSpPr>
        <p:spPr bwMode="auto">
          <a:xfrm>
            <a:off x="457200" y="3435350"/>
            <a:ext cx="8032750" cy="643766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488" tIns="44450" rIns="90488" bIns="44450">
            <a:spAutoFit/>
          </a:bodyPr>
          <a:lstStyle/>
          <a:p>
            <a:r>
              <a:rPr lang="en-US" dirty="0">
                <a:latin typeface="Book Antiqua" charset="0"/>
              </a:rPr>
              <a:t>T1:	W(A),  		   					 W(B), C</a:t>
            </a:r>
          </a:p>
          <a:p>
            <a:r>
              <a:rPr lang="en-US" dirty="0">
                <a:latin typeface="Book Antiqua" charset="0"/>
              </a:rPr>
              <a:t>T2:		    W(A), 		             W(B), C</a:t>
            </a:r>
          </a:p>
        </p:txBody>
      </p:sp>
      <p:sp>
        <p:nvSpPr>
          <p:cNvPr id="256005" name="Rectangle 5"/>
          <p:cNvSpPr>
            <a:spLocks noChangeArrowheads="1"/>
          </p:cNvSpPr>
          <p:nvPr/>
        </p:nvSpPr>
        <p:spPr bwMode="auto">
          <a:xfrm>
            <a:off x="379413" y="288925"/>
            <a:ext cx="382587" cy="70167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r>
              <a:rPr lang="en-US" sz="4000" b="1">
                <a:solidFill>
                  <a:srgbClr val="FF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Book Antiqua" charset="0"/>
              </a:rPr>
              <a:t>I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0ACD9-E499-1B4D-A819-2E5B3B5A6B54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822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4" name="Rectangle 205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Statement of Problem</a:t>
            </a:r>
          </a:p>
        </p:txBody>
      </p:sp>
      <p:sp>
        <p:nvSpPr>
          <p:cNvPr id="22533" name="Rectangle 2050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do we allow concurrent running of independent transactions while preserving database integrity?</a:t>
            </a:r>
          </a:p>
          <a:p>
            <a:r>
              <a:rPr lang="en-US" dirty="0"/>
              <a:t>Additionally, we want </a:t>
            </a:r>
          </a:p>
          <a:p>
            <a:pPr lvl="1"/>
            <a:r>
              <a:rPr lang="en-US" dirty="0"/>
              <a:t>good response time and minimal waiting.</a:t>
            </a:r>
          </a:p>
          <a:p>
            <a:pPr lvl="1"/>
            <a:r>
              <a:rPr lang="en-US" dirty="0"/>
              <a:t>correctness and fairness.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0ACD9-E499-1B4D-A819-2E5B3B5A6B5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674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3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 lIns="90488" tIns="44450" rIns="90488" bIns="44450"/>
          <a:lstStyle/>
          <a:p>
            <a:r>
              <a:rPr lang="en-US" dirty="0">
                <a:latin typeface="+mn-lt"/>
                <a:ea typeface="ＭＳ Ｐゴシック" charset="0"/>
                <a:cs typeface="ＭＳ Ｐゴシック" charset="0"/>
              </a:rPr>
              <a:t>Anomalies (Continued)</a:t>
            </a:r>
          </a:p>
        </p:txBody>
      </p:sp>
      <p:sp>
        <p:nvSpPr>
          <p:cNvPr id="8397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2057400"/>
            <a:ext cx="8305800" cy="4114800"/>
          </a:xfrm>
          <a:noFill/>
        </p:spPr>
        <p:txBody>
          <a:bodyPr lIns="90488" tIns="44450" rIns="90488" bIns="44450"/>
          <a:lstStyle/>
          <a:p>
            <a:r>
              <a:rPr lang="en-US" dirty="0">
                <a:ea typeface="ＭＳ Ｐゴシック" charset="0"/>
                <a:cs typeface="ＭＳ Ｐゴシック" charset="0"/>
              </a:rPr>
              <a:t>Overwriting uncommitted data (WW conflicts):</a:t>
            </a:r>
          </a:p>
          <a:p>
            <a:endParaRPr lang="en-US" dirty="0">
              <a:latin typeface="Times New Roman" charset="0"/>
              <a:ea typeface="ＭＳ Ｐゴシック" charset="0"/>
              <a:cs typeface="ＭＳ Ｐゴシック" charset="0"/>
            </a:endParaRPr>
          </a:p>
          <a:p>
            <a:endParaRPr lang="en-US" dirty="0">
              <a:latin typeface="Times New Roman" charset="0"/>
              <a:ea typeface="ＭＳ Ｐゴシック" charset="0"/>
              <a:cs typeface="ＭＳ Ｐゴシック" charset="0"/>
            </a:endParaRPr>
          </a:p>
          <a:p>
            <a:endParaRPr lang="en-US" dirty="0">
              <a:latin typeface="Times New Roman" charset="0"/>
              <a:ea typeface="ＭＳ Ｐゴシック" charset="0"/>
              <a:cs typeface="ＭＳ Ｐゴシック" charset="0"/>
            </a:endParaRPr>
          </a:p>
          <a:p>
            <a:r>
              <a:rPr lang="en-US" dirty="0">
                <a:latin typeface="Times New Roman" charset="0"/>
                <a:ea typeface="ＭＳ Ｐゴシック" charset="0"/>
                <a:cs typeface="ＭＳ Ｐゴシック" charset="0"/>
              </a:rPr>
              <a:t>Two different WW conflicts here.</a:t>
            </a:r>
          </a:p>
        </p:txBody>
      </p:sp>
      <p:sp>
        <p:nvSpPr>
          <p:cNvPr id="83975" name="Rectangle 4"/>
          <p:cNvSpPr>
            <a:spLocks noChangeArrowheads="1"/>
          </p:cNvSpPr>
          <p:nvPr/>
        </p:nvSpPr>
        <p:spPr bwMode="auto">
          <a:xfrm>
            <a:off x="457200" y="3435350"/>
            <a:ext cx="8032750" cy="643766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488" tIns="44450" rIns="90488" bIns="44450">
            <a:spAutoFit/>
          </a:bodyPr>
          <a:lstStyle/>
          <a:p>
            <a:r>
              <a:rPr lang="en-US" dirty="0">
                <a:latin typeface="Book Antiqua" charset="0"/>
              </a:rPr>
              <a:t>T1:	</a:t>
            </a:r>
            <a:r>
              <a:rPr lang="en-US" b="1" dirty="0">
                <a:solidFill>
                  <a:schemeClr val="accent2"/>
                </a:solidFill>
                <a:latin typeface="Book Antiqua" charset="0"/>
              </a:rPr>
              <a:t>W(A),  </a:t>
            </a:r>
            <a:r>
              <a:rPr lang="en-US" dirty="0">
                <a:latin typeface="Book Antiqua" charset="0"/>
              </a:rPr>
              <a:t>		   					 </a:t>
            </a:r>
            <a:r>
              <a:rPr lang="en-US" b="1" dirty="0">
                <a:solidFill>
                  <a:schemeClr val="accent3"/>
                </a:solidFill>
                <a:latin typeface="Book Antiqua" charset="0"/>
              </a:rPr>
              <a:t>W(B), </a:t>
            </a:r>
            <a:r>
              <a:rPr lang="en-US" dirty="0">
                <a:latin typeface="Book Antiqua" charset="0"/>
              </a:rPr>
              <a:t>C</a:t>
            </a:r>
          </a:p>
          <a:p>
            <a:r>
              <a:rPr lang="en-US" dirty="0">
                <a:latin typeface="Book Antiqua" charset="0"/>
              </a:rPr>
              <a:t>T2:		    </a:t>
            </a:r>
            <a:r>
              <a:rPr lang="en-US" b="1" dirty="0">
                <a:solidFill>
                  <a:schemeClr val="accent2"/>
                </a:solidFill>
                <a:latin typeface="Book Antiqua" charset="0"/>
              </a:rPr>
              <a:t>W(A), </a:t>
            </a:r>
            <a:r>
              <a:rPr lang="en-US" dirty="0">
                <a:latin typeface="Book Antiqua" charset="0"/>
              </a:rPr>
              <a:t>		             </a:t>
            </a:r>
            <a:r>
              <a:rPr lang="en-US" b="1" dirty="0">
                <a:solidFill>
                  <a:schemeClr val="accent3"/>
                </a:solidFill>
                <a:latin typeface="Book Antiqua" charset="0"/>
              </a:rPr>
              <a:t>W(B), </a:t>
            </a:r>
            <a:r>
              <a:rPr lang="en-US" dirty="0">
                <a:latin typeface="Book Antiqua" charset="0"/>
              </a:rPr>
              <a:t>C</a:t>
            </a:r>
          </a:p>
        </p:txBody>
      </p:sp>
      <p:sp>
        <p:nvSpPr>
          <p:cNvPr id="256005" name="Rectangle 5"/>
          <p:cNvSpPr>
            <a:spLocks noChangeArrowheads="1"/>
          </p:cNvSpPr>
          <p:nvPr/>
        </p:nvSpPr>
        <p:spPr bwMode="auto">
          <a:xfrm>
            <a:off x="379413" y="288925"/>
            <a:ext cx="382587" cy="70167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r>
              <a:rPr lang="en-US" sz="4000" b="1">
                <a:solidFill>
                  <a:srgbClr val="FF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Book Antiqua" charset="0"/>
              </a:rPr>
              <a:t>I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0ACD9-E499-1B4D-A819-2E5B3B5A6B54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914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Serializability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Objective: find non-serial schedules, which allow transactions to execute concurrently without interfering, thereby producing a DB state that could be produced by a serial execution</a:t>
            </a:r>
          </a:p>
          <a:p>
            <a:r>
              <a:rPr lang="en-US" dirty="0"/>
              <a:t>BUT</a:t>
            </a:r>
          </a:p>
          <a:p>
            <a:pPr lvl="1"/>
            <a:r>
              <a:rPr lang="en-US" dirty="0"/>
              <a:t>Trying to find schedules equivalent to serial execution is too slow! 	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0ACD9-E499-1B4D-A819-2E5B3B5A6B54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71123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Conflict </a:t>
            </a:r>
            <a:r>
              <a:rPr lang="en-US" dirty="0" err="1"/>
              <a:t>Serializability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We need a formal notion of equivalence that can be implemented efficiently… </a:t>
            </a:r>
          </a:p>
          <a:p>
            <a:pPr lvl="1"/>
            <a:r>
              <a:rPr lang="en-US" dirty="0"/>
              <a:t>Base it on the notion of “conflicting” operations</a:t>
            </a:r>
          </a:p>
          <a:p>
            <a:pPr lvl="1"/>
            <a:endParaRPr lang="en-US" dirty="0"/>
          </a:p>
          <a:p>
            <a:r>
              <a:rPr lang="en-US" dirty="0"/>
              <a:t>Definition: Two operations conflict if:</a:t>
            </a:r>
          </a:p>
          <a:p>
            <a:pPr lvl="1"/>
            <a:r>
              <a:rPr lang="en-US" dirty="0"/>
              <a:t>They are by different transactions, </a:t>
            </a:r>
          </a:p>
          <a:p>
            <a:pPr lvl="1"/>
            <a:r>
              <a:rPr lang="en-US" dirty="0"/>
              <a:t>they are on the same object, </a:t>
            </a:r>
          </a:p>
          <a:p>
            <a:pPr lvl="1"/>
            <a:r>
              <a:rPr lang="en-US" dirty="0"/>
              <a:t>and at least one of them is a write. 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0ACD9-E499-1B4D-A819-2E5B3B5A6B54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86374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Conflict </a:t>
            </a:r>
            <a:r>
              <a:rPr lang="en-US" dirty="0" err="1"/>
              <a:t>Serializable</a:t>
            </a:r>
            <a:r>
              <a:rPr lang="en-US" dirty="0"/>
              <a:t> Schedules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Definition: Two schedules are conflict equivalent </a:t>
            </a:r>
            <a:r>
              <a:rPr lang="en-US" dirty="0" err="1"/>
              <a:t>iff</a:t>
            </a:r>
            <a:r>
              <a:rPr lang="en-US" dirty="0"/>
              <a:t>: </a:t>
            </a:r>
          </a:p>
          <a:p>
            <a:pPr lvl="1"/>
            <a:r>
              <a:rPr lang="en-US" dirty="0"/>
              <a:t>They involve the same actions of the same transactions, and </a:t>
            </a:r>
          </a:p>
          <a:p>
            <a:pPr lvl="1"/>
            <a:r>
              <a:rPr lang="en-US" dirty="0"/>
              <a:t>every pair of conflicting actions is ordered the same way </a:t>
            </a:r>
          </a:p>
          <a:p>
            <a:r>
              <a:rPr lang="en-US" dirty="0"/>
              <a:t>Definition: Schedule S is conflict </a:t>
            </a:r>
            <a:r>
              <a:rPr lang="en-US" dirty="0" err="1"/>
              <a:t>serializable</a:t>
            </a:r>
            <a:r>
              <a:rPr lang="en-US" dirty="0"/>
              <a:t> if: </a:t>
            </a:r>
          </a:p>
          <a:p>
            <a:pPr lvl="1"/>
            <a:r>
              <a:rPr lang="en-US" dirty="0"/>
              <a:t>S is conflict equivalent to some serial schedule. </a:t>
            </a:r>
          </a:p>
          <a:p>
            <a:r>
              <a:rPr lang="en-US" dirty="0"/>
              <a:t>Note, some “</a:t>
            </a:r>
            <a:r>
              <a:rPr lang="en-US" dirty="0" err="1"/>
              <a:t>serializable</a:t>
            </a:r>
            <a:r>
              <a:rPr lang="en-US" dirty="0"/>
              <a:t>” schedules are NOT conflict </a:t>
            </a:r>
            <a:r>
              <a:rPr lang="en-US" dirty="0" err="1"/>
              <a:t>serializable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0ACD9-E499-1B4D-A819-2E5B3B5A6B54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35465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CS---Intuition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A schedule S is conflict </a:t>
            </a:r>
            <a:r>
              <a:rPr lang="en-US" dirty="0" err="1"/>
              <a:t>serializable</a:t>
            </a:r>
            <a:r>
              <a:rPr lang="en-US" dirty="0"/>
              <a:t> if: </a:t>
            </a:r>
          </a:p>
          <a:p>
            <a:pPr lvl="1"/>
            <a:r>
              <a:rPr lang="en-US" dirty="0"/>
              <a:t>You are able to transform S into a serial schedule by swapping consecutive non-conflicting operations of different transactions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800000"/>
                </a:solidFill>
              </a:rPr>
              <a:t>R(A) W(A) 							R(B) W(B)</a:t>
            </a:r>
          </a:p>
          <a:p>
            <a:pPr marL="0" indent="0">
              <a:buNone/>
            </a:pPr>
            <a:r>
              <a:rPr lang="en-US" dirty="0"/>
              <a:t>					R(A) W(A) 					   R(B) W(B)</a:t>
            </a:r>
          </a:p>
          <a:p>
            <a:pPr marL="0" indent="0">
              <a:buNone/>
            </a:pPr>
            <a:r>
              <a:rPr lang="en-US" dirty="0"/>
              <a:t>==== </a:t>
            </a:r>
          </a:p>
          <a:p>
            <a:pPr marL="0" indent="0">
              <a:buNone/>
            </a:pPr>
            <a:endParaRPr lang="en-US" dirty="0">
              <a:solidFill>
                <a:srgbClr val="800000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800000"/>
                </a:solidFill>
              </a:rPr>
              <a:t>R(A) W(A) R(B) W(B) </a:t>
            </a:r>
          </a:p>
          <a:p>
            <a:pPr marL="0" indent="0">
              <a:buNone/>
            </a:pPr>
            <a:r>
              <a:rPr lang="en-US" dirty="0"/>
              <a:t>							 			 R(A) W(A) R(B) W(B) 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0ACD9-E499-1B4D-A819-2E5B3B5A6B54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12634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CS---Intuition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 schedule S is conflict </a:t>
            </a:r>
            <a:r>
              <a:rPr lang="en-US" dirty="0" err="1"/>
              <a:t>serializable</a:t>
            </a:r>
            <a:r>
              <a:rPr lang="en-US" dirty="0"/>
              <a:t> if: </a:t>
            </a:r>
          </a:p>
          <a:p>
            <a:pPr lvl="1"/>
            <a:r>
              <a:rPr lang="en-US" dirty="0"/>
              <a:t>You are able to transform S into a serial schedule by swapping consecutive non-conflicting operations of different transactions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800000"/>
                </a:solidFill>
              </a:rPr>
              <a:t>R(A) 					W(A) </a:t>
            </a:r>
          </a:p>
          <a:p>
            <a:pPr marL="0" indent="0">
              <a:buNone/>
            </a:pPr>
            <a:r>
              <a:rPr lang="en-US" dirty="0"/>
              <a:t>		R(A) W(A) 	                 </a:t>
            </a:r>
            <a:r>
              <a:rPr lang="en-US" dirty="0">
                <a:solidFill>
                  <a:srgbClr val="000090"/>
                </a:solidFill>
              </a:rPr>
              <a:t> </a:t>
            </a:r>
            <a:r>
              <a:rPr lang="en-US" b="1" i="1" dirty="0">
                <a:solidFill>
                  <a:srgbClr val="000090"/>
                </a:solidFill>
              </a:rPr>
              <a:t>IS NOT SERIALIZABLE!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0ACD9-E499-1B4D-A819-2E5B3B5A6B54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31429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Dependency Graph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Dependency Graph</a:t>
            </a:r>
          </a:p>
          <a:p>
            <a:pPr lvl="1"/>
            <a:r>
              <a:rPr lang="en-US" dirty="0"/>
              <a:t>One node per </a:t>
            </a:r>
            <a:r>
              <a:rPr lang="en-US" dirty="0" err="1"/>
              <a:t>Xact</a:t>
            </a:r>
            <a:endParaRPr lang="en-US" dirty="0"/>
          </a:p>
          <a:p>
            <a:pPr lvl="1"/>
            <a:r>
              <a:rPr lang="en-US" dirty="0"/>
              <a:t>Edge from Ti to </a:t>
            </a:r>
            <a:r>
              <a:rPr lang="en-US" dirty="0" err="1"/>
              <a:t>Tj</a:t>
            </a:r>
            <a:r>
              <a:rPr lang="en-US" dirty="0"/>
              <a:t> is </a:t>
            </a:r>
            <a:r>
              <a:rPr lang="en-US" dirty="0" err="1"/>
              <a:t>Tj</a:t>
            </a:r>
            <a:r>
              <a:rPr lang="en-US" dirty="0"/>
              <a:t> reads/writes an object last written by Ti</a:t>
            </a:r>
          </a:p>
          <a:p>
            <a:pPr lvl="1"/>
            <a:endParaRPr lang="en-US" dirty="0"/>
          </a:p>
          <a:p>
            <a:r>
              <a:rPr lang="en-US" dirty="0"/>
              <a:t>THEOREM: Schedule is conflict </a:t>
            </a:r>
            <a:r>
              <a:rPr lang="en-US" dirty="0" err="1"/>
              <a:t>serializable</a:t>
            </a:r>
            <a:r>
              <a:rPr lang="en-US" dirty="0"/>
              <a:t> </a:t>
            </a:r>
            <a:r>
              <a:rPr lang="en-US" dirty="0" err="1"/>
              <a:t>iff</a:t>
            </a:r>
            <a:r>
              <a:rPr lang="en-US" dirty="0"/>
              <a:t> the dependency graph is acyclic 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0ACD9-E499-1B4D-A819-2E5B3B5A6B54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27104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T1:  R(A), W(A)						       R(B), W(B)</a:t>
            </a:r>
          </a:p>
          <a:p>
            <a:r>
              <a:rPr lang="en-US" dirty="0"/>
              <a:t>T2:  				 R(A) W(A) R(B) W(B)</a:t>
            </a:r>
          </a:p>
          <a:p>
            <a:endParaRPr lang="en-US" dirty="0"/>
          </a:p>
          <a:p>
            <a:r>
              <a:rPr lang="en-US" dirty="0"/>
              <a:t>D. Graph: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NOT Conflict </a:t>
            </a:r>
            <a:r>
              <a:rPr lang="en-US" dirty="0" err="1"/>
              <a:t>serializable</a:t>
            </a:r>
            <a:endParaRPr lang="en-US" dirty="0"/>
          </a:p>
          <a:p>
            <a:pPr lvl="1"/>
            <a:r>
              <a:rPr lang="en-US" dirty="0"/>
              <a:t>Cycle is the problem---output of T1 depends on T2 and vice versa</a:t>
            </a:r>
          </a:p>
        </p:txBody>
      </p:sp>
      <p:sp>
        <p:nvSpPr>
          <p:cNvPr id="4" name="Oval 3"/>
          <p:cNvSpPr/>
          <p:nvPr/>
        </p:nvSpPr>
        <p:spPr>
          <a:xfrm>
            <a:off x="3167220" y="3440052"/>
            <a:ext cx="932487" cy="7716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T1</a:t>
            </a:r>
          </a:p>
        </p:txBody>
      </p:sp>
      <p:sp>
        <p:nvSpPr>
          <p:cNvPr id="5" name="Oval 4"/>
          <p:cNvSpPr/>
          <p:nvPr/>
        </p:nvSpPr>
        <p:spPr>
          <a:xfrm>
            <a:off x="6470785" y="3440052"/>
            <a:ext cx="932487" cy="7716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Tw</a:t>
            </a:r>
          </a:p>
        </p:txBody>
      </p:sp>
      <p:cxnSp>
        <p:nvCxnSpPr>
          <p:cNvPr id="11" name="Straight Arrow Connector 10"/>
          <p:cNvCxnSpPr>
            <a:stCxn id="4" idx="7"/>
            <a:endCxn id="5" idx="1"/>
          </p:cNvCxnSpPr>
          <p:nvPr/>
        </p:nvCxnSpPr>
        <p:spPr>
          <a:xfrm>
            <a:off x="3963147" y="3553050"/>
            <a:ext cx="264419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3858115" y="4179502"/>
            <a:ext cx="278138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Slide Number Placeholder 2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0ACD9-E499-1B4D-A819-2E5B3B5A6B54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4204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Serializability</a:t>
            </a:r>
            <a:r>
              <a:rPr lang="en-US" dirty="0"/>
              <a:t> in Practice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DBMS does not test for conflict </a:t>
            </a:r>
            <a:r>
              <a:rPr lang="en-US" dirty="0" err="1"/>
              <a:t>serializability</a:t>
            </a:r>
            <a:r>
              <a:rPr lang="en-US" dirty="0"/>
              <a:t> of a given schedule</a:t>
            </a:r>
          </a:p>
          <a:p>
            <a:pPr lvl="1"/>
            <a:r>
              <a:rPr lang="en-US" dirty="0"/>
              <a:t>Impractical as interleaving of operations from concurrent </a:t>
            </a:r>
            <a:r>
              <a:rPr lang="en-US" dirty="0" err="1"/>
              <a:t>Xacts</a:t>
            </a:r>
            <a:r>
              <a:rPr lang="en-US" dirty="0"/>
              <a:t> could be dictated by the OS</a:t>
            </a:r>
          </a:p>
          <a:p>
            <a:r>
              <a:rPr lang="en-US" dirty="0"/>
              <a:t>Approach: </a:t>
            </a:r>
          </a:p>
          <a:p>
            <a:pPr lvl="1"/>
            <a:r>
              <a:rPr lang="en-US" dirty="0"/>
              <a:t>Use specific protocols that are known to produce conflict </a:t>
            </a:r>
            <a:r>
              <a:rPr lang="en-US" dirty="0" err="1"/>
              <a:t>serializable</a:t>
            </a:r>
            <a:r>
              <a:rPr lang="en-US" dirty="0"/>
              <a:t> schedules </a:t>
            </a:r>
          </a:p>
          <a:p>
            <a:pPr lvl="1"/>
            <a:r>
              <a:rPr lang="en-US" dirty="0"/>
              <a:t>But may reduce concurrency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0ACD9-E499-1B4D-A819-2E5B3B5A6B54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92830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2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charset="0"/>
                <a:cs typeface="ＭＳ Ｐゴシック" charset="0"/>
              </a:rPr>
              <a:t>Solution?</a:t>
            </a:r>
          </a:p>
        </p:txBody>
      </p:sp>
      <p:sp>
        <p:nvSpPr>
          <p:cNvPr id="8602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a typeface="ＭＳ Ｐゴシック" charset="0"/>
                <a:cs typeface="ＭＳ Ｐゴシック" charset="0"/>
              </a:rPr>
              <a:t>One solution for “conflict </a:t>
            </a:r>
            <a:r>
              <a:rPr lang="en-US" dirty="0" err="1">
                <a:ea typeface="ＭＳ Ｐゴシック" charset="0"/>
                <a:cs typeface="ＭＳ Ｐゴシック" charset="0"/>
              </a:rPr>
              <a:t>serializable</a:t>
            </a:r>
            <a:r>
              <a:rPr lang="en-US" dirty="0">
                <a:ea typeface="ＭＳ Ｐゴシック" charset="0"/>
                <a:cs typeface="ＭＳ Ｐゴシック" charset="0"/>
              </a:rPr>
              <a:t>” schedules is Two Phase Locking (2PL)</a:t>
            </a:r>
          </a:p>
          <a:p>
            <a:endParaRPr lang="en-US" dirty="0">
              <a:ea typeface="ＭＳ Ｐゴシック" charset="0"/>
              <a:cs typeface="ＭＳ Ｐゴシック" charset="0"/>
            </a:endParaRPr>
          </a:p>
          <a:p>
            <a:endParaRPr lang="en-US" dirty="0">
              <a:ea typeface="ＭＳ Ｐゴシック" charset="0"/>
              <a:cs typeface="ＭＳ Ｐゴシック" charset="0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0ACD9-E499-1B4D-A819-2E5B3B5A6B54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504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3F611-2E18-BC42-A0D0-FE1219C01F2F}" type="slidenum">
              <a:rPr lang="en-US" smtClean="0"/>
              <a:t>6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307" y="293058"/>
            <a:ext cx="7786836" cy="5917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68991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charset="0"/>
                <a:cs typeface="ＭＳ Ｐゴシック" charset="0"/>
              </a:rPr>
              <a:t>Answer</a:t>
            </a:r>
          </a:p>
        </p:txBody>
      </p:sp>
      <p:sp>
        <p:nvSpPr>
          <p:cNvPr id="8807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a typeface="ＭＳ Ｐゴシック" charset="0"/>
                <a:cs typeface="ＭＳ Ｐゴシック" charset="0"/>
              </a:rPr>
              <a:t>(Full answer:) use locks; keep them until commit (</a:t>
            </a:r>
            <a:r>
              <a:rPr lang="ja-JP" altLang="en-US" dirty="0">
                <a:ea typeface="ＭＳ Ｐゴシック" charset="0"/>
                <a:cs typeface="ＭＳ Ｐゴシック" charset="0"/>
              </a:rPr>
              <a:t>‘</a:t>
            </a:r>
            <a:r>
              <a:rPr lang="en-US" dirty="0">
                <a:ea typeface="ＭＳ Ｐゴシック" charset="0"/>
                <a:cs typeface="ＭＳ Ｐゴシック" charset="0"/>
              </a:rPr>
              <a:t>strict 2 phase locking</a:t>
            </a:r>
            <a:r>
              <a:rPr lang="ja-JP" altLang="en-US" dirty="0">
                <a:ea typeface="ＭＳ Ｐゴシック" charset="0"/>
                <a:cs typeface="ＭＳ Ｐゴシック" charset="0"/>
              </a:rPr>
              <a:t>’</a:t>
            </a:r>
            <a:r>
              <a:rPr lang="en-US" dirty="0">
                <a:ea typeface="ＭＳ Ｐゴシック" charset="0"/>
                <a:cs typeface="ＭＳ Ｐゴシック" charset="0"/>
              </a:rPr>
              <a:t>)</a:t>
            </a:r>
          </a:p>
          <a:p>
            <a:r>
              <a:rPr lang="en-US" dirty="0">
                <a:ea typeface="ＭＳ Ｐゴシック" charset="0"/>
                <a:cs typeface="ＭＳ Ｐゴシック" charset="0"/>
              </a:rPr>
              <a:t>Let’s see the details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0ACD9-E499-1B4D-A819-2E5B3B5A6B54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24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charset="0"/>
                <a:cs typeface="ＭＳ Ｐゴシック" charset="0"/>
              </a:rPr>
              <a:t>Lost update problem - no locks</a:t>
            </a:r>
          </a:p>
        </p:txBody>
      </p:sp>
      <p:sp>
        <p:nvSpPr>
          <p:cNvPr id="89094" name="Rectangle 3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dirty="0">
                <a:ea typeface="ＭＳ Ｐゴシック" charset="0"/>
                <a:cs typeface="ＭＳ Ｐゴシック" charset="0"/>
              </a:rPr>
              <a:t>T1</a:t>
            </a:r>
          </a:p>
          <a:p>
            <a:pPr>
              <a:buFontTx/>
              <a:buNone/>
            </a:pPr>
            <a:r>
              <a:rPr lang="en-US" dirty="0">
                <a:ea typeface="ＭＳ Ｐゴシック" charset="0"/>
                <a:cs typeface="ＭＳ Ｐゴシック" charset="0"/>
              </a:rPr>
              <a:t>Read(N)</a:t>
            </a:r>
          </a:p>
          <a:p>
            <a:pPr>
              <a:buFontTx/>
              <a:buNone/>
            </a:pPr>
            <a:endParaRPr lang="en-US" dirty="0">
              <a:ea typeface="ＭＳ Ｐゴシック" charset="0"/>
              <a:cs typeface="ＭＳ Ｐゴシック" charset="0"/>
            </a:endParaRPr>
          </a:p>
          <a:p>
            <a:pPr>
              <a:buFontTx/>
              <a:buNone/>
            </a:pPr>
            <a:r>
              <a:rPr lang="en-US" dirty="0">
                <a:ea typeface="ＭＳ Ｐゴシック" charset="0"/>
                <a:cs typeface="ＭＳ Ｐゴシック" charset="0"/>
              </a:rPr>
              <a:t>N = N -1</a:t>
            </a:r>
          </a:p>
          <a:p>
            <a:pPr>
              <a:buFontTx/>
              <a:buNone/>
            </a:pPr>
            <a:endParaRPr lang="en-US" dirty="0">
              <a:ea typeface="ＭＳ Ｐゴシック" charset="0"/>
              <a:cs typeface="ＭＳ Ｐゴシック" charset="0"/>
            </a:endParaRPr>
          </a:p>
          <a:p>
            <a:pPr>
              <a:buFontTx/>
              <a:buNone/>
            </a:pPr>
            <a:r>
              <a:rPr lang="en-US" dirty="0">
                <a:ea typeface="ＭＳ Ｐゴシック" charset="0"/>
                <a:cs typeface="ＭＳ Ｐゴシック" charset="0"/>
              </a:rPr>
              <a:t>Write(N)</a:t>
            </a:r>
          </a:p>
          <a:p>
            <a:pPr>
              <a:buFontTx/>
              <a:buNone/>
            </a:pPr>
            <a:endParaRPr lang="en-US" dirty="0">
              <a:latin typeface="Times New Roman" charset="0"/>
              <a:ea typeface="ＭＳ Ｐゴシック" charset="0"/>
              <a:cs typeface="ＭＳ Ｐゴシック" charset="0"/>
            </a:endParaRPr>
          </a:p>
          <a:p>
            <a:pPr>
              <a:buFontTx/>
              <a:buNone/>
            </a:pPr>
            <a:endParaRPr lang="en-US" dirty="0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89095" name="Rectangle 4"/>
          <p:cNvSpPr>
            <a:spLocks noGrp="1" noChangeArrowheads="1"/>
          </p:cNvSpPr>
          <p:nvPr>
            <p:ph type="body" sz="half" idx="2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dirty="0">
                <a:ea typeface="ＭＳ Ｐゴシック" charset="0"/>
                <a:cs typeface="ＭＳ Ｐゴシック" charset="0"/>
              </a:rPr>
              <a:t>T2</a:t>
            </a:r>
          </a:p>
          <a:p>
            <a:pPr>
              <a:buFontTx/>
              <a:buNone/>
            </a:pPr>
            <a:endParaRPr lang="en-US" dirty="0">
              <a:ea typeface="ＭＳ Ｐゴシック" charset="0"/>
              <a:cs typeface="ＭＳ Ｐゴシック" charset="0"/>
            </a:endParaRPr>
          </a:p>
          <a:p>
            <a:pPr>
              <a:buFontTx/>
              <a:buNone/>
            </a:pPr>
            <a:r>
              <a:rPr lang="en-US" dirty="0">
                <a:ea typeface="ＭＳ Ｐゴシック" charset="0"/>
                <a:cs typeface="ＭＳ Ｐゴシック" charset="0"/>
              </a:rPr>
              <a:t>Read(N)</a:t>
            </a:r>
          </a:p>
          <a:p>
            <a:pPr>
              <a:buFontTx/>
              <a:buNone/>
            </a:pPr>
            <a:endParaRPr lang="en-US" dirty="0">
              <a:ea typeface="ＭＳ Ｐゴシック" charset="0"/>
              <a:cs typeface="ＭＳ Ｐゴシック" charset="0"/>
            </a:endParaRPr>
          </a:p>
          <a:p>
            <a:pPr>
              <a:buFontTx/>
              <a:buNone/>
            </a:pPr>
            <a:r>
              <a:rPr lang="en-US" dirty="0">
                <a:ea typeface="ＭＳ Ｐゴシック" charset="0"/>
                <a:cs typeface="ＭＳ Ｐゴシック" charset="0"/>
              </a:rPr>
              <a:t>N = N -1</a:t>
            </a:r>
          </a:p>
          <a:p>
            <a:pPr>
              <a:buFontTx/>
              <a:buNone/>
            </a:pPr>
            <a:endParaRPr lang="en-US" dirty="0">
              <a:ea typeface="ＭＳ Ｐゴシック" charset="0"/>
              <a:cs typeface="ＭＳ Ｐゴシック" charset="0"/>
            </a:endParaRPr>
          </a:p>
          <a:p>
            <a:pPr>
              <a:buFontTx/>
              <a:buNone/>
            </a:pPr>
            <a:r>
              <a:rPr lang="en-US" dirty="0">
                <a:ea typeface="ＭＳ Ｐゴシック" charset="0"/>
                <a:cs typeface="ＭＳ Ｐゴシック" charset="0"/>
              </a:rPr>
              <a:t>Write(N)</a:t>
            </a:r>
          </a:p>
        </p:txBody>
      </p:sp>
      <p:sp>
        <p:nvSpPr>
          <p:cNvPr id="89096" name="Line 5"/>
          <p:cNvSpPr>
            <a:spLocks noChangeShapeType="1"/>
          </p:cNvSpPr>
          <p:nvPr/>
        </p:nvSpPr>
        <p:spPr bwMode="auto">
          <a:xfrm>
            <a:off x="501246" y="2116900"/>
            <a:ext cx="59436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0ACD9-E499-1B4D-A819-2E5B3B5A6B54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102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charset="0"/>
                <a:cs typeface="ＭＳ Ｐゴシック" charset="0"/>
              </a:rPr>
              <a:t>Solution – part 1</a:t>
            </a:r>
          </a:p>
        </p:txBody>
      </p:sp>
      <p:sp>
        <p:nvSpPr>
          <p:cNvPr id="9011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a typeface="ＭＳ Ｐゴシック" charset="0"/>
                <a:cs typeface="ＭＳ Ｐゴシック" charset="0"/>
              </a:rPr>
              <a:t>with locks:</a:t>
            </a:r>
          </a:p>
          <a:p>
            <a:r>
              <a:rPr lang="en-US" dirty="0">
                <a:ea typeface="ＭＳ Ｐゴシック" charset="0"/>
                <a:cs typeface="ＭＳ Ｐゴシック" charset="0"/>
              </a:rPr>
              <a:t>lock manager: grants/denies lock requests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0ACD9-E499-1B4D-A819-2E5B3B5A6B54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373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4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  <a:ea typeface="ＭＳ Ｐゴシック" charset="0"/>
                <a:cs typeface="ＭＳ Ｐゴシック" charset="0"/>
              </a:rPr>
              <a:t>Lost update problem – with locks</a:t>
            </a:r>
          </a:p>
        </p:txBody>
      </p:sp>
      <p:sp>
        <p:nvSpPr>
          <p:cNvPr id="91142" name="Line 3"/>
          <p:cNvSpPr>
            <a:spLocks noChangeShapeType="1"/>
          </p:cNvSpPr>
          <p:nvPr/>
        </p:nvSpPr>
        <p:spPr bwMode="auto">
          <a:xfrm>
            <a:off x="1219200" y="2743200"/>
            <a:ext cx="0" cy="304800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91143" name="Text Box 4"/>
          <p:cNvSpPr txBox="1">
            <a:spLocks noChangeArrowheads="1"/>
          </p:cNvSpPr>
          <p:nvPr/>
        </p:nvSpPr>
        <p:spPr bwMode="auto">
          <a:xfrm>
            <a:off x="382846" y="3733800"/>
            <a:ext cx="75513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>
                <a:solidFill>
                  <a:srgbClr val="000000"/>
                </a:solidFill>
                <a:latin typeface="+mn-lt"/>
              </a:rPr>
              <a:t>time</a:t>
            </a:r>
          </a:p>
        </p:txBody>
      </p:sp>
      <p:sp>
        <p:nvSpPr>
          <p:cNvPr id="91144" name="Text Box 5"/>
          <p:cNvSpPr txBox="1">
            <a:spLocks noChangeArrowheads="1"/>
          </p:cNvSpPr>
          <p:nvPr/>
        </p:nvSpPr>
        <p:spPr bwMode="auto">
          <a:xfrm>
            <a:off x="1905000" y="1981200"/>
            <a:ext cx="1066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b="1" dirty="0">
                <a:latin typeface="+mn-lt"/>
              </a:rPr>
              <a:t>T1</a:t>
            </a:r>
          </a:p>
        </p:txBody>
      </p:sp>
      <p:sp>
        <p:nvSpPr>
          <p:cNvPr id="91145" name="Text Box 6"/>
          <p:cNvSpPr txBox="1">
            <a:spLocks noChangeArrowheads="1"/>
          </p:cNvSpPr>
          <p:nvPr/>
        </p:nvSpPr>
        <p:spPr bwMode="auto">
          <a:xfrm>
            <a:off x="1401763" y="2632075"/>
            <a:ext cx="1462810" cy="32316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b="1">
                <a:latin typeface="+mn-lt"/>
              </a:rPr>
              <a:t>lock(N)</a:t>
            </a:r>
          </a:p>
          <a:p>
            <a:pPr>
              <a:spcBef>
                <a:spcPct val="50000"/>
              </a:spcBef>
            </a:pPr>
            <a:endParaRPr lang="en-US" b="1">
              <a:latin typeface="+mn-lt"/>
            </a:endParaRPr>
          </a:p>
          <a:p>
            <a:pPr>
              <a:spcBef>
                <a:spcPct val="50000"/>
              </a:spcBef>
            </a:pPr>
            <a:r>
              <a:rPr lang="en-US" b="1">
                <a:latin typeface="+mn-lt"/>
              </a:rPr>
              <a:t>Read(N)</a:t>
            </a:r>
          </a:p>
          <a:p>
            <a:pPr>
              <a:spcBef>
                <a:spcPct val="50000"/>
              </a:spcBef>
            </a:pPr>
            <a:r>
              <a:rPr lang="en-US" b="1">
                <a:latin typeface="+mn-lt"/>
              </a:rPr>
              <a:t>N=N-1</a:t>
            </a:r>
          </a:p>
          <a:p>
            <a:pPr>
              <a:spcBef>
                <a:spcPct val="50000"/>
              </a:spcBef>
            </a:pPr>
            <a:r>
              <a:rPr lang="en-US" b="1">
                <a:latin typeface="+mn-lt"/>
              </a:rPr>
              <a:t>Write(N)</a:t>
            </a:r>
          </a:p>
          <a:p>
            <a:pPr>
              <a:spcBef>
                <a:spcPct val="50000"/>
              </a:spcBef>
            </a:pPr>
            <a:r>
              <a:rPr lang="en-US" b="1">
                <a:latin typeface="+mn-lt"/>
              </a:rPr>
              <a:t>Unlock(N)</a:t>
            </a:r>
          </a:p>
        </p:txBody>
      </p:sp>
      <p:sp>
        <p:nvSpPr>
          <p:cNvPr id="91146" name="Text Box 7"/>
          <p:cNvSpPr txBox="1">
            <a:spLocks noChangeArrowheads="1"/>
          </p:cNvSpPr>
          <p:nvPr/>
        </p:nvSpPr>
        <p:spPr bwMode="auto">
          <a:xfrm>
            <a:off x="4267200" y="1905000"/>
            <a:ext cx="914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b="1">
                <a:latin typeface="+mn-lt"/>
              </a:rPr>
              <a:t>T2</a:t>
            </a:r>
          </a:p>
        </p:txBody>
      </p:sp>
      <p:sp>
        <p:nvSpPr>
          <p:cNvPr id="91147" name="Text Box 8"/>
          <p:cNvSpPr txBox="1">
            <a:spLocks noChangeArrowheads="1"/>
          </p:cNvSpPr>
          <p:nvPr/>
        </p:nvSpPr>
        <p:spPr bwMode="auto">
          <a:xfrm>
            <a:off x="4191000" y="3200400"/>
            <a:ext cx="1600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b="1">
                <a:latin typeface="+mn-lt"/>
              </a:rPr>
              <a:t>lock(N)</a:t>
            </a:r>
          </a:p>
        </p:txBody>
      </p:sp>
      <p:sp>
        <p:nvSpPr>
          <p:cNvPr id="91148" name="Text Box 9"/>
          <p:cNvSpPr txBox="1">
            <a:spLocks noChangeArrowheads="1"/>
          </p:cNvSpPr>
          <p:nvPr/>
        </p:nvSpPr>
        <p:spPr bwMode="auto">
          <a:xfrm>
            <a:off x="5791200" y="1981200"/>
            <a:ext cx="2362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b="1">
                <a:latin typeface="+mn-lt"/>
              </a:rPr>
              <a:t>lock manager</a:t>
            </a:r>
          </a:p>
        </p:txBody>
      </p:sp>
      <p:sp>
        <p:nvSpPr>
          <p:cNvPr id="91149" name="Text Box 10"/>
          <p:cNvSpPr txBox="1">
            <a:spLocks noChangeArrowheads="1"/>
          </p:cNvSpPr>
          <p:nvPr/>
        </p:nvSpPr>
        <p:spPr bwMode="auto">
          <a:xfrm>
            <a:off x="5715000" y="2590800"/>
            <a:ext cx="2438400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b="1">
                <a:latin typeface="+mn-lt"/>
              </a:rPr>
              <a:t>grants lock</a:t>
            </a:r>
          </a:p>
          <a:p>
            <a:pPr>
              <a:spcBef>
                <a:spcPct val="50000"/>
              </a:spcBef>
            </a:pPr>
            <a:r>
              <a:rPr lang="en-US" b="1">
                <a:latin typeface="+mn-lt"/>
              </a:rPr>
              <a:t>denies lock</a:t>
            </a:r>
          </a:p>
        </p:txBody>
      </p:sp>
      <p:sp>
        <p:nvSpPr>
          <p:cNvPr id="91150" name="Line 11"/>
          <p:cNvSpPr>
            <a:spLocks noChangeShapeType="1"/>
          </p:cNvSpPr>
          <p:nvPr/>
        </p:nvSpPr>
        <p:spPr bwMode="auto">
          <a:xfrm>
            <a:off x="3048000" y="2895600"/>
            <a:ext cx="2514600" cy="0"/>
          </a:xfrm>
          <a:prstGeom prst="line">
            <a:avLst/>
          </a:prstGeom>
          <a:noFill/>
          <a:ln w="38100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91151" name="Line 12"/>
          <p:cNvSpPr>
            <a:spLocks noChangeShapeType="1"/>
          </p:cNvSpPr>
          <p:nvPr/>
        </p:nvSpPr>
        <p:spPr bwMode="auto">
          <a:xfrm>
            <a:off x="5638800" y="3429000"/>
            <a:ext cx="152400" cy="0"/>
          </a:xfrm>
          <a:prstGeom prst="line">
            <a:avLst/>
          </a:prstGeom>
          <a:noFill/>
          <a:ln w="38100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91152" name="Text Box 13"/>
          <p:cNvSpPr txBox="1">
            <a:spLocks noChangeArrowheads="1"/>
          </p:cNvSpPr>
          <p:nvPr/>
        </p:nvSpPr>
        <p:spPr bwMode="auto">
          <a:xfrm>
            <a:off x="4343400" y="4191000"/>
            <a:ext cx="1828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>
                <a:solidFill>
                  <a:srgbClr val="FF3300"/>
                </a:solidFill>
                <a:latin typeface="+mn-lt"/>
              </a:rPr>
              <a:t>T2: waits</a:t>
            </a:r>
          </a:p>
        </p:txBody>
      </p:sp>
      <p:sp>
        <p:nvSpPr>
          <p:cNvPr id="91153" name="Text Box 14"/>
          <p:cNvSpPr txBox="1">
            <a:spLocks noChangeArrowheads="1"/>
          </p:cNvSpPr>
          <p:nvPr/>
        </p:nvSpPr>
        <p:spPr bwMode="auto">
          <a:xfrm>
            <a:off x="6019800" y="5334000"/>
            <a:ext cx="3124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b="1">
                <a:latin typeface="+mn-lt"/>
              </a:rPr>
              <a:t>grants lock to T2</a:t>
            </a:r>
          </a:p>
        </p:txBody>
      </p:sp>
      <p:sp>
        <p:nvSpPr>
          <p:cNvPr id="91154" name="Text Box 15"/>
          <p:cNvSpPr txBox="1">
            <a:spLocks noChangeArrowheads="1"/>
          </p:cNvSpPr>
          <p:nvPr/>
        </p:nvSpPr>
        <p:spPr bwMode="auto">
          <a:xfrm>
            <a:off x="4191000" y="5638800"/>
            <a:ext cx="1676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b="1">
                <a:latin typeface="+mn-lt"/>
              </a:rPr>
              <a:t>Read(N) ...</a:t>
            </a:r>
          </a:p>
        </p:txBody>
      </p:sp>
      <p:sp>
        <p:nvSpPr>
          <p:cNvPr id="91155" name="Line 16"/>
          <p:cNvSpPr>
            <a:spLocks noChangeShapeType="1"/>
          </p:cNvSpPr>
          <p:nvPr/>
        </p:nvSpPr>
        <p:spPr bwMode="auto">
          <a:xfrm flipV="1">
            <a:off x="4876800" y="3657600"/>
            <a:ext cx="0" cy="60960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91156" name="Line 17"/>
          <p:cNvSpPr>
            <a:spLocks noChangeShapeType="1"/>
          </p:cNvSpPr>
          <p:nvPr/>
        </p:nvSpPr>
        <p:spPr bwMode="auto">
          <a:xfrm>
            <a:off x="4876800" y="4648200"/>
            <a:ext cx="0" cy="114300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91157" name="Line 18"/>
          <p:cNvSpPr>
            <a:spLocks noChangeShapeType="1"/>
          </p:cNvSpPr>
          <p:nvPr/>
        </p:nvSpPr>
        <p:spPr bwMode="auto">
          <a:xfrm>
            <a:off x="2971800" y="5638800"/>
            <a:ext cx="2971800" cy="0"/>
          </a:xfrm>
          <a:prstGeom prst="line">
            <a:avLst/>
          </a:prstGeom>
          <a:noFill/>
          <a:ln w="38100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0ACD9-E499-1B4D-A819-2E5B3B5A6B54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002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charset="0"/>
                <a:cs typeface="ＭＳ Ｐゴシック" charset="0"/>
              </a:rPr>
              <a:t>Locks</a:t>
            </a:r>
          </a:p>
        </p:txBody>
      </p:sp>
      <p:sp>
        <p:nvSpPr>
          <p:cNvPr id="9216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a typeface="ＭＳ Ｐゴシック" charset="0"/>
                <a:cs typeface="ＭＳ Ｐゴシック" charset="0"/>
              </a:rPr>
              <a:t>Q: I just need to read </a:t>
            </a:r>
            <a:r>
              <a:rPr lang="ja-JP" altLang="en-US" dirty="0">
                <a:ea typeface="ＭＳ Ｐゴシック" charset="0"/>
                <a:cs typeface="ＭＳ Ｐゴシック" charset="0"/>
              </a:rPr>
              <a:t>‘</a:t>
            </a:r>
            <a:r>
              <a:rPr lang="en-US" dirty="0">
                <a:ea typeface="ＭＳ Ｐゴシック" charset="0"/>
                <a:cs typeface="ＭＳ Ｐゴシック" charset="0"/>
              </a:rPr>
              <a:t>N</a:t>
            </a:r>
            <a:r>
              <a:rPr lang="ja-JP" altLang="en-US" dirty="0">
                <a:ea typeface="ＭＳ Ｐゴシック" charset="0"/>
                <a:cs typeface="ＭＳ Ｐゴシック" charset="0"/>
              </a:rPr>
              <a:t>’</a:t>
            </a:r>
            <a:r>
              <a:rPr lang="en-US" dirty="0">
                <a:ea typeface="ＭＳ Ｐゴシック" charset="0"/>
                <a:cs typeface="ＭＳ Ｐゴシック" charset="0"/>
              </a:rPr>
              <a:t> - should I still get a lock?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0ACD9-E499-1B4D-A819-2E5B3B5A6B54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178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charset="0"/>
                <a:cs typeface="ＭＳ Ｐゴシック" charset="0"/>
              </a:rPr>
              <a:t>Solution – part 1</a:t>
            </a:r>
          </a:p>
        </p:txBody>
      </p:sp>
      <p:sp>
        <p:nvSpPr>
          <p:cNvPr id="9319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a typeface="ＭＳ Ｐゴシック" charset="0"/>
                <a:cs typeface="ＭＳ Ｐゴシック" charset="0"/>
              </a:rPr>
              <a:t>Locks and their flavors</a:t>
            </a:r>
          </a:p>
          <a:p>
            <a:pPr lvl="1"/>
            <a:r>
              <a:rPr lang="en-US" dirty="0">
                <a:ea typeface="ＭＳ Ｐゴシック" charset="0"/>
              </a:rPr>
              <a:t>exclusive (or write-) locks</a:t>
            </a:r>
          </a:p>
          <a:p>
            <a:pPr lvl="1"/>
            <a:r>
              <a:rPr lang="en-US" dirty="0">
                <a:ea typeface="ＭＳ Ｐゴシック" charset="0"/>
              </a:rPr>
              <a:t>shared (or read-) locks</a:t>
            </a:r>
          </a:p>
          <a:p>
            <a:pPr lvl="1"/>
            <a:r>
              <a:rPr lang="en-US" dirty="0">
                <a:ea typeface="ＭＳ Ｐゴシック" charset="0"/>
              </a:rPr>
              <a:t>&lt;and more ... &gt;</a:t>
            </a:r>
          </a:p>
          <a:p>
            <a:r>
              <a:rPr lang="en-US" dirty="0">
                <a:ea typeface="ＭＳ Ｐゴシック" charset="0"/>
                <a:cs typeface="ＭＳ Ｐゴシック" charset="0"/>
              </a:rPr>
              <a:t>compatibility matrix</a:t>
            </a:r>
          </a:p>
        </p:txBody>
      </p:sp>
      <p:grpSp>
        <p:nvGrpSpPr>
          <p:cNvPr id="93191" name="Group 4"/>
          <p:cNvGrpSpPr>
            <a:grpSpLocks/>
          </p:cNvGrpSpPr>
          <p:nvPr/>
        </p:nvGrpSpPr>
        <p:grpSpPr bwMode="auto">
          <a:xfrm>
            <a:off x="5638800" y="3048000"/>
            <a:ext cx="3200400" cy="2413000"/>
            <a:chOff x="3552" y="1920"/>
            <a:chExt cx="2016" cy="1520"/>
          </a:xfrm>
        </p:grpSpPr>
        <p:sp>
          <p:nvSpPr>
            <p:cNvPr id="93193" name="Rectangle 5"/>
            <p:cNvSpPr>
              <a:spLocks noChangeArrowheads="1"/>
            </p:cNvSpPr>
            <p:nvPr/>
          </p:nvSpPr>
          <p:spPr bwMode="auto">
            <a:xfrm>
              <a:off x="4896" y="2949"/>
              <a:ext cx="672" cy="4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2800"/>
            </a:p>
          </p:txBody>
        </p:sp>
        <p:sp>
          <p:nvSpPr>
            <p:cNvPr id="93194" name="Rectangle 6"/>
            <p:cNvSpPr>
              <a:spLocks noChangeArrowheads="1"/>
            </p:cNvSpPr>
            <p:nvPr/>
          </p:nvSpPr>
          <p:spPr bwMode="auto">
            <a:xfrm>
              <a:off x="4368" y="2949"/>
              <a:ext cx="528" cy="4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2800"/>
            </a:p>
          </p:txBody>
        </p:sp>
        <p:sp>
          <p:nvSpPr>
            <p:cNvPr id="93195" name="Rectangle 7"/>
            <p:cNvSpPr>
              <a:spLocks noChangeArrowheads="1"/>
            </p:cNvSpPr>
            <p:nvPr/>
          </p:nvSpPr>
          <p:spPr bwMode="auto">
            <a:xfrm>
              <a:off x="3552" y="2949"/>
              <a:ext cx="816" cy="4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r>
                <a:rPr lang="en-US" sz="2800"/>
                <a:t>X</a:t>
              </a:r>
            </a:p>
          </p:txBody>
        </p:sp>
        <p:sp>
          <p:nvSpPr>
            <p:cNvPr id="93196" name="Rectangle 8"/>
            <p:cNvSpPr>
              <a:spLocks noChangeArrowheads="1"/>
            </p:cNvSpPr>
            <p:nvPr/>
          </p:nvSpPr>
          <p:spPr bwMode="auto">
            <a:xfrm>
              <a:off x="4896" y="2458"/>
              <a:ext cx="672" cy="4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2800"/>
            </a:p>
          </p:txBody>
        </p:sp>
        <p:sp>
          <p:nvSpPr>
            <p:cNvPr id="93197" name="Rectangle 9"/>
            <p:cNvSpPr>
              <a:spLocks noChangeArrowheads="1"/>
            </p:cNvSpPr>
            <p:nvPr/>
          </p:nvSpPr>
          <p:spPr bwMode="auto">
            <a:xfrm>
              <a:off x="4368" y="2458"/>
              <a:ext cx="528" cy="4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2800"/>
            </a:p>
          </p:txBody>
        </p:sp>
        <p:sp>
          <p:nvSpPr>
            <p:cNvPr id="93198" name="Rectangle 10"/>
            <p:cNvSpPr>
              <a:spLocks noChangeArrowheads="1"/>
            </p:cNvSpPr>
            <p:nvPr/>
          </p:nvSpPr>
          <p:spPr bwMode="auto">
            <a:xfrm>
              <a:off x="3552" y="2458"/>
              <a:ext cx="816" cy="4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r>
                <a:rPr lang="en-US" sz="2800"/>
                <a:t>S</a:t>
              </a:r>
            </a:p>
          </p:txBody>
        </p:sp>
        <p:sp>
          <p:nvSpPr>
            <p:cNvPr id="93199" name="Rectangle 11"/>
            <p:cNvSpPr>
              <a:spLocks noChangeArrowheads="1"/>
            </p:cNvSpPr>
            <p:nvPr/>
          </p:nvSpPr>
          <p:spPr bwMode="auto">
            <a:xfrm>
              <a:off x="4896" y="1920"/>
              <a:ext cx="672" cy="5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r>
                <a:rPr lang="en-US" sz="2800"/>
                <a:t>X</a:t>
              </a:r>
            </a:p>
          </p:txBody>
        </p:sp>
        <p:sp>
          <p:nvSpPr>
            <p:cNvPr id="93200" name="Rectangle 12"/>
            <p:cNvSpPr>
              <a:spLocks noChangeArrowheads="1"/>
            </p:cNvSpPr>
            <p:nvPr/>
          </p:nvSpPr>
          <p:spPr bwMode="auto">
            <a:xfrm>
              <a:off x="4368" y="1920"/>
              <a:ext cx="528" cy="5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r>
                <a:rPr lang="en-US" sz="2800"/>
                <a:t>S</a:t>
              </a:r>
            </a:p>
          </p:txBody>
        </p:sp>
        <p:sp>
          <p:nvSpPr>
            <p:cNvPr id="93201" name="Rectangle 13"/>
            <p:cNvSpPr>
              <a:spLocks noChangeArrowheads="1"/>
            </p:cNvSpPr>
            <p:nvPr/>
          </p:nvSpPr>
          <p:spPr bwMode="auto">
            <a:xfrm>
              <a:off x="3552" y="1920"/>
              <a:ext cx="816" cy="5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r>
                <a:rPr lang="en-US" sz="1800"/>
                <a:t>  T2 wants</a:t>
              </a:r>
            </a:p>
            <a:p>
              <a:pPr>
                <a:spcBef>
                  <a:spcPct val="20000"/>
                </a:spcBef>
              </a:pPr>
              <a:r>
                <a:rPr lang="en-US" sz="1800"/>
                <a:t>T1 has</a:t>
              </a:r>
            </a:p>
          </p:txBody>
        </p:sp>
        <p:sp>
          <p:nvSpPr>
            <p:cNvPr id="93202" name="Line 14"/>
            <p:cNvSpPr>
              <a:spLocks noChangeShapeType="1"/>
            </p:cNvSpPr>
            <p:nvPr/>
          </p:nvSpPr>
          <p:spPr bwMode="auto">
            <a:xfrm>
              <a:off x="3552" y="1920"/>
              <a:ext cx="2016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93203" name="Line 15"/>
            <p:cNvSpPr>
              <a:spLocks noChangeShapeType="1"/>
            </p:cNvSpPr>
            <p:nvPr/>
          </p:nvSpPr>
          <p:spPr bwMode="auto">
            <a:xfrm>
              <a:off x="3552" y="2458"/>
              <a:ext cx="201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93204" name="Line 16"/>
            <p:cNvSpPr>
              <a:spLocks noChangeShapeType="1"/>
            </p:cNvSpPr>
            <p:nvPr/>
          </p:nvSpPr>
          <p:spPr bwMode="auto">
            <a:xfrm>
              <a:off x="3552" y="2949"/>
              <a:ext cx="201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93205" name="Line 17"/>
            <p:cNvSpPr>
              <a:spLocks noChangeShapeType="1"/>
            </p:cNvSpPr>
            <p:nvPr/>
          </p:nvSpPr>
          <p:spPr bwMode="auto">
            <a:xfrm>
              <a:off x="3552" y="3440"/>
              <a:ext cx="2016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93206" name="Line 18"/>
            <p:cNvSpPr>
              <a:spLocks noChangeShapeType="1"/>
            </p:cNvSpPr>
            <p:nvPr/>
          </p:nvSpPr>
          <p:spPr bwMode="auto">
            <a:xfrm>
              <a:off x="3552" y="1920"/>
              <a:ext cx="0" cy="152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93207" name="Line 19"/>
            <p:cNvSpPr>
              <a:spLocks noChangeShapeType="1"/>
            </p:cNvSpPr>
            <p:nvPr/>
          </p:nvSpPr>
          <p:spPr bwMode="auto">
            <a:xfrm>
              <a:off x="4368" y="1920"/>
              <a:ext cx="0" cy="152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93208" name="Line 20"/>
            <p:cNvSpPr>
              <a:spLocks noChangeShapeType="1"/>
            </p:cNvSpPr>
            <p:nvPr/>
          </p:nvSpPr>
          <p:spPr bwMode="auto">
            <a:xfrm>
              <a:off x="4896" y="1920"/>
              <a:ext cx="0" cy="152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93209" name="Line 21"/>
            <p:cNvSpPr>
              <a:spLocks noChangeShapeType="1"/>
            </p:cNvSpPr>
            <p:nvPr/>
          </p:nvSpPr>
          <p:spPr bwMode="auto">
            <a:xfrm>
              <a:off x="5568" y="1920"/>
              <a:ext cx="0" cy="152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</p:grpSp>
      <p:sp>
        <p:nvSpPr>
          <p:cNvPr id="93192" name="Line 22"/>
          <p:cNvSpPr>
            <a:spLocks noChangeShapeType="1"/>
          </p:cNvSpPr>
          <p:nvPr/>
        </p:nvSpPr>
        <p:spPr bwMode="auto">
          <a:xfrm>
            <a:off x="5715000" y="3200400"/>
            <a:ext cx="914400" cy="457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0ACD9-E499-1B4D-A819-2E5B3B5A6B54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298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charset="0"/>
                <a:cs typeface="ＭＳ Ｐゴシック" charset="0"/>
              </a:rPr>
              <a:t>Solution – part 1</a:t>
            </a:r>
          </a:p>
        </p:txBody>
      </p:sp>
      <p:sp>
        <p:nvSpPr>
          <p:cNvPr id="9421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a typeface="ＭＳ Ｐゴシック" charset="0"/>
                <a:cs typeface="ＭＳ Ｐゴシック" charset="0"/>
              </a:rPr>
              <a:t>Locks and their flavors</a:t>
            </a:r>
          </a:p>
          <a:p>
            <a:pPr lvl="1"/>
            <a:r>
              <a:rPr lang="en-US" dirty="0">
                <a:ea typeface="ＭＳ Ｐゴシック" charset="0"/>
              </a:rPr>
              <a:t>exclusive (or write-) locks</a:t>
            </a:r>
          </a:p>
          <a:p>
            <a:pPr lvl="1"/>
            <a:r>
              <a:rPr lang="en-US" dirty="0">
                <a:ea typeface="ＭＳ Ｐゴシック" charset="0"/>
              </a:rPr>
              <a:t>shared (or read-) locks</a:t>
            </a:r>
          </a:p>
          <a:p>
            <a:pPr lvl="1"/>
            <a:r>
              <a:rPr lang="en-US" dirty="0">
                <a:ea typeface="ＭＳ Ｐゴシック" charset="0"/>
              </a:rPr>
              <a:t>&lt;and more ... &gt;</a:t>
            </a:r>
          </a:p>
          <a:p>
            <a:r>
              <a:rPr lang="en-US" dirty="0">
                <a:ea typeface="ＭＳ Ｐゴシック" charset="0"/>
                <a:cs typeface="ＭＳ Ｐゴシック" charset="0"/>
              </a:rPr>
              <a:t>compatibility matrix</a:t>
            </a:r>
          </a:p>
        </p:txBody>
      </p:sp>
      <p:grpSp>
        <p:nvGrpSpPr>
          <p:cNvPr id="94215" name="Group 4"/>
          <p:cNvGrpSpPr>
            <a:grpSpLocks/>
          </p:cNvGrpSpPr>
          <p:nvPr/>
        </p:nvGrpSpPr>
        <p:grpSpPr bwMode="auto">
          <a:xfrm>
            <a:off x="5638800" y="3048000"/>
            <a:ext cx="3200400" cy="2413000"/>
            <a:chOff x="3552" y="1920"/>
            <a:chExt cx="2016" cy="1520"/>
          </a:xfrm>
        </p:grpSpPr>
        <p:sp>
          <p:nvSpPr>
            <p:cNvPr id="94218" name="Rectangle 5"/>
            <p:cNvSpPr>
              <a:spLocks noChangeArrowheads="1"/>
            </p:cNvSpPr>
            <p:nvPr/>
          </p:nvSpPr>
          <p:spPr bwMode="auto">
            <a:xfrm>
              <a:off x="4896" y="2949"/>
              <a:ext cx="672" cy="4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2800"/>
            </a:p>
          </p:txBody>
        </p:sp>
        <p:sp>
          <p:nvSpPr>
            <p:cNvPr id="94219" name="Rectangle 6"/>
            <p:cNvSpPr>
              <a:spLocks noChangeArrowheads="1"/>
            </p:cNvSpPr>
            <p:nvPr/>
          </p:nvSpPr>
          <p:spPr bwMode="auto">
            <a:xfrm>
              <a:off x="4368" y="2949"/>
              <a:ext cx="528" cy="4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2800"/>
            </a:p>
          </p:txBody>
        </p:sp>
        <p:sp>
          <p:nvSpPr>
            <p:cNvPr id="94220" name="Rectangle 7"/>
            <p:cNvSpPr>
              <a:spLocks noChangeArrowheads="1"/>
            </p:cNvSpPr>
            <p:nvPr/>
          </p:nvSpPr>
          <p:spPr bwMode="auto">
            <a:xfrm>
              <a:off x="3552" y="2949"/>
              <a:ext cx="816" cy="4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r>
                <a:rPr lang="en-US" sz="2800"/>
                <a:t>X</a:t>
              </a:r>
            </a:p>
          </p:txBody>
        </p:sp>
        <p:sp>
          <p:nvSpPr>
            <p:cNvPr id="94221" name="Rectangle 8"/>
            <p:cNvSpPr>
              <a:spLocks noChangeArrowheads="1"/>
            </p:cNvSpPr>
            <p:nvPr/>
          </p:nvSpPr>
          <p:spPr bwMode="auto">
            <a:xfrm>
              <a:off x="4896" y="2458"/>
              <a:ext cx="672" cy="4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2800"/>
            </a:p>
          </p:txBody>
        </p:sp>
        <p:sp>
          <p:nvSpPr>
            <p:cNvPr id="94222" name="Rectangle 9"/>
            <p:cNvSpPr>
              <a:spLocks noChangeArrowheads="1"/>
            </p:cNvSpPr>
            <p:nvPr/>
          </p:nvSpPr>
          <p:spPr bwMode="auto">
            <a:xfrm>
              <a:off x="4368" y="2458"/>
              <a:ext cx="528" cy="4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2800"/>
            </a:p>
          </p:txBody>
        </p:sp>
        <p:sp>
          <p:nvSpPr>
            <p:cNvPr id="94223" name="Rectangle 10"/>
            <p:cNvSpPr>
              <a:spLocks noChangeArrowheads="1"/>
            </p:cNvSpPr>
            <p:nvPr/>
          </p:nvSpPr>
          <p:spPr bwMode="auto">
            <a:xfrm>
              <a:off x="3552" y="2458"/>
              <a:ext cx="816" cy="4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r>
                <a:rPr lang="en-US" sz="2800"/>
                <a:t>S</a:t>
              </a:r>
            </a:p>
          </p:txBody>
        </p:sp>
        <p:sp>
          <p:nvSpPr>
            <p:cNvPr id="94224" name="Rectangle 11"/>
            <p:cNvSpPr>
              <a:spLocks noChangeArrowheads="1"/>
            </p:cNvSpPr>
            <p:nvPr/>
          </p:nvSpPr>
          <p:spPr bwMode="auto">
            <a:xfrm>
              <a:off x="4896" y="1920"/>
              <a:ext cx="672" cy="5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r>
                <a:rPr lang="en-US" sz="2800"/>
                <a:t>X</a:t>
              </a:r>
            </a:p>
          </p:txBody>
        </p:sp>
        <p:sp>
          <p:nvSpPr>
            <p:cNvPr id="94225" name="Rectangle 12"/>
            <p:cNvSpPr>
              <a:spLocks noChangeArrowheads="1"/>
            </p:cNvSpPr>
            <p:nvPr/>
          </p:nvSpPr>
          <p:spPr bwMode="auto">
            <a:xfrm>
              <a:off x="4368" y="1920"/>
              <a:ext cx="528" cy="5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r>
                <a:rPr lang="en-US" sz="2800"/>
                <a:t>S</a:t>
              </a:r>
            </a:p>
          </p:txBody>
        </p:sp>
        <p:sp>
          <p:nvSpPr>
            <p:cNvPr id="94226" name="Rectangle 13"/>
            <p:cNvSpPr>
              <a:spLocks noChangeArrowheads="1"/>
            </p:cNvSpPr>
            <p:nvPr/>
          </p:nvSpPr>
          <p:spPr bwMode="auto">
            <a:xfrm>
              <a:off x="3552" y="1920"/>
              <a:ext cx="816" cy="5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r>
                <a:rPr lang="en-US" sz="1800"/>
                <a:t>  T2 wants</a:t>
              </a:r>
            </a:p>
            <a:p>
              <a:pPr>
                <a:spcBef>
                  <a:spcPct val="20000"/>
                </a:spcBef>
              </a:pPr>
              <a:r>
                <a:rPr lang="en-US" sz="1800"/>
                <a:t>T1 has</a:t>
              </a:r>
            </a:p>
          </p:txBody>
        </p:sp>
        <p:sp>
          <p:nvSpPr>
            <p:cNvPr id="94227" name="Line 14"/>
            <p:cNvSpPr>
              <a:spLocks noChangeShapeType="1"/>
            </p:cNvSpPr>
            <p:nvPr/>
          </p:nvSpPr>
          <p:spPr bwMode="auto">
            <a:xfrm>
              <a:off x="3552" y="1920"/>
              <a:ext cx="2016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94228" name="Line 15"/>
            <p:cNvSpPr>
              <a:spLocks noChangeShapeType="1"/>
            </p:cNvSpPr>
            <p:nvPr/>
          </p:nvSpPr>
          <p:spPr bwMode="auto">
            <a:xfrm>
              <a:off x="3552" y="2458"/>
              <a:ext cx="201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94229" name="Line 16"/>
            <p:cNvSpPr>
              <a:spLocks noChangeShapeType="1"/>
            </p:cNvSpPr>
            <p:nvPr/>
          </p:nvSpPr>
          <p:spPr bwMode="auto">
            <a:xfrm>
              <a:off x="3552" y="2949"/>
              <a:ext cx="201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94230" name="Line 17"/>
            <p:cNvSpPr>
              <a:spLocks noChangeShapeType="1"/>
            </p:cNvSpPr>
            <p:nvPr/>
          </p:nvSpPr>
          <p:spPr bwMode="auto">
            <a:xfrm>
              <a:off x="3552" y="3440"/>
              <a:ext cx="2016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94231" name="Line 18"/>
            <p:cNvSpPr>
              <a:spLocks noChangeShapeType="1"/>
            </p:cNvSpPr>
            <p:nvPr/>
          </p:nvSpPr>
          <p:spPr bwMode="auto">
            <a:xfrm>
              <a:off x="3552" y="1920"/>
              <a:ext cx="0" cy="152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94232" name="Line 19"/>
            <p:cNvSpPr>
              <a:spLocks noChangeShapeType="1"/>
            </p:cNvSpPr>
            <p:nvPr/>
          </p:nvSpPr>
          <p:spPr bwMode="auto">
            <a:xfrm>
              <a:off x="4368" y="1920"/>
              <a:ext cx="0" cy="152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94233" name="Line 20"/>
            <p:cNvSpPr>
              <a:spLocks noChangeShapeType="1"/>
            </p:cNvSpPr>
            <p:nvPr/>
          </p:nvSpPr>
          <p:spPr bwMode="auto">
            <a:xfrm>
              <a:off x="4896" y="1920"/>
              <a:ext cx="0" cy="152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94234" name="Line 21"/>
            <p:cNvSpPr>
              <a:spLocks noChangeShapeType="1"/>
            </p:cNvSpPr>
            <p:nvPr/>
          </p:nvSpPr>
          <p:spPr bwMode="auto">
            <a:xfrm>
              <a:off x="5568" y="1920"/>
              <a:ext cx="0" cy="152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</p:grpSp>
      <p:sp>
        <p:nvSpPr>
          <p:cNvPr id="94216" name="Line 22"/>
          <p:cNvSpPr>
            <a:spLocks noChangeShapeType="1"/>
          </p:cNvSpPr>
          <p:nvPr/>
        </p:nvSpPr>
        <p:spPr bwMode="auto">
          <a:xfrm>
            <a:off x="5715000" y="3200400"/>
            <a:ext cx="914400" cy="457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94217" name="Text Box 28"/>
          <p:cNvSpPr txBox="1">
            <a:spLocks noChangeArrowheads="1"/>
          </p:cNvSpPr>
          <p:nvPr/>
        </p:nvSpPr>
        <p:spPr bwMode="auto">
          <a:xfrm>
            <a:off x="6934200" y="4038600"/>
            <a:ext cx="7366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8575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2800" b="1">
                <a:solidFill>
                  <a:srgbClr val="008000"/>
                </a:solidFill>
              </a:rPr>
              <a:t>Yes</a:t>
            </a:r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0ACD9-E499-1B4D-A819-2E5B3B5A6B54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718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charset="0"/>
                <a:cs typeface="ＭＳ Ｐゴシック" charset="0"/>
              </a:rPr>
              <a:t>Solution – part 1</a:t>
            </a:r>
          </a:p>
        </p:txBody>
      </p:sp>
      <p:sp>
        <p:nvSpPr>
          <p:cNvPr id="9523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a typeface="ＭＳ Ｐゴシック" charset="0"/>
                <a:cs typeface="ＭＳ Ｐゴシック" charset="0"/>
              </a:rPr>
              <a:t>transactions request locks (or upgrades)</a:t>
            </a:r>
          </a:p>
          <a:p>
            <a:r>
              <a:rPr lang="en-US" dirty="0">
                <a:ea typeface="ＭＳ Ｐゴシック" charset="0"/>
                <a:cs typeface="ＭＳ Ｐゴシック" charset="0"/>
              </a:rPr>
              <a:t>lock manager grants or blocks requests</a:t>
            </a:r>
          </a:p>
          <a:p>
            <a:r>
              <a:rPr lang="en-US" dirty="0">
                <a:ea typeface="ＭＳ Ｐゴシック" charset="0"/>
                <a:cs typeface="ＭＳ Ｐゴシック" charset="0"/>
              </a:rPr>
              <a:t>transactions release locks</a:t>
            </a:r>
          </a:p>
          <a:p>
            <a:r>
              <a:rPr lang="en-US" dirty="0">
                <a:ea typeface="ＭＳ Ｐゴシック" charset="0"/>
                <a:cs typeface="ＭＳ Ｐゴシック" charset="0"/>
              </a:rPr>
              <a:t>lock manager updates lock-table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0ACD9-E499-1B4D-A819-2E5B3B5A6B54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761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6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charset="0"/>
                <a:cs typeface="ＭＳ Ｐゴシック" charset="0"/>
              </a:rPr>
              <a:t>Solution – part 2</a:t>
            </a:r>
          </a:p>
        </p:txBody>
      </p:sp>
      <p:sp>
        <p:nvSpPr>
          <p:cNvPr id="9626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dirty="0">
                <a:ea typeface="ＭＳ Ｐゴシック" charset="0"/>
                <a:cs typeface="ＭＳ Ｐゴシック" charset="0"/>
              </a:rPr>
              <a:t>locks are not enough – </a:t>
            </a:r>
            <a:r>
              <a:rPr lang="en-US" dirty="0" err="1">
                <a:ea typeface="ＭＳ Ｐゴシック" charset="0"/>
                <a:cs typeface="ＭＳ Ｐゴシック" charset="0"/>
              </a:rPr>
              <a:t>eg</a:t>
            </a:r>
            <a:r>
              <a:rPr lang="en-US" dirty="0">
                <a:ea typeface="ＭＳ Ｐゴシック" charset="0"/>
                <a:cs typeface="ＭＳ Ｐゴシック" charset="0"/>
              </a:rPr>
              <a:t>., the ‘inconsistent analysis’ problem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0ACD9-E499-1B4D-A819-2E5B3B5A6B54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253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>
                <a:ea typeface="ＭＳ Ｐゴシック" charset="0"/>
                <a:cs typeface="ＭＳ Ｐゴシック" charset="0"/>
              </a:rPr>
              <a:t>‘</a:t>
            </a:r>
            <a:r>
              <a:rPr lang="en-US" dirty="0">
                <a:ea typeface="ＭＳ Ｐゴシック" charset="0"/>
                <a:cs typeface="ＭＳ Ｐゴシック" charset="0"/>
              </a:rPr>
              <a:t>Inconsistent analysis</a:t>
            </a:r>
            <a:r>
              <a:rPr lang="ja-JP" altLang="en-US" dirty="0">
                <a:ea typeface="ＭＳ Ｐゴシック" charset="0"/>
                <a:cs typeface="ＭＳ Ｐゴシック" charset="0"/>
              </a:rPr>
              <a:t>’</a:t>
            </a:r>
            <a:endParaRPr lang="en-US" dirty="0">
              <a:ea typeface="ＭＳ Ｐゴシック" charset="0"/>
              <a:cs typeface="ＭＳ Ｐゴシック" charset="0"/>
            </a:endParaRPr>
          </a:p>
        </p:txBody>
      </p:sp>
      <p:graphicFrame>
        <p:nvGraphicFramePr>
          <p:cNvPr id="97282" name="Object 2"/>
          <p:cNvGraphicFramePr>
            <a:graphicFrameLocks noChangeAspect="1"/>
          </p:cNvGraphicFramePr>
          <p:nvPr/>
        </p:nvGraphicFramePr>
        <p:xfrm>
          <a:off x="1447800" y="2286000"/>
          <a:ext cx="6070600" cy="4813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6" name="Document" r:id="rId3" imgW="6082560" imgH="4815720" progId="Word.Document.8">
                  <p:embed/>
                </p:oleObj>
              </mc:Choice>
              <mc:Fallback>
                <p:oleObj name="Document" r:id="rId3" imgW="6082560" imgH="4815720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7800" y="2286000"/>
                        <a:ext cx="6070600" cy="4813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7287" name="Line 4"/>
          <p:cNvSpPr>
            <a:spLocks noChangeShapeType="1"/>
          </p:cNvSpPr>
          <p:nvPr/>
        </p:nvSpPr>
        <p:spPr bwMode="auto">
          <a:xfrm>
            <a:off x="1371600" y="2590800"/>
            <a:ext cx="3581400" cy="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7288" name="Line 6"/>
          <p:cNvSpPr>
            <a:spLocks noChangeShapeType="1"/>
          </p:cNvSpPr>
          <p:nvPr/>
        </p:nvSpPr>
        <p:spPr bwMode="auto">
          <a:xfrm>
            <a:off x="838200" y="2590800"/>
            <a:ext cx="0" cy="3505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97289" name="Text Box 7"/>
          <p:cNvSpPr txBox="1">
            <a:spLocks noChangeArrowheads="1"/>
          </p:cNvSpPr>
          <p:nvPr/>
        </p:nvSpPr>
        <p:spPr bwMode="auto">
          <a:xfrm>
            <a:off x="375331" y="2057400"/>
            <a:ext cx="77016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b="1" dirty="0">
                <a:latin typeface="+mn-lt"/>
              </a:rPr>
              <a:t>time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0ACD9-E499-1B4D-A819-2E5B3B5A6B54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269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8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Statement of Problem</a:t>
            </a:r>
          </a:p>
        </p:txBody>
      </p:sp>
      <p:sp>
        <p:nvSpPr>
          <p:cNvPr id="23557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Concurrent execution of independent transactions</a:t>
            </a:r>
          </a:p>
          <a:p>
            <a:pPr lvl="1"/>
            <a:r>
              <a:rPr lang="en-US"/>
              <a:t>utilization/throughput (</a:t>
            </a:r>
            <a:r>
              <a:rPr lang="ja-JP" altLang="en-US"/>
              <a:t>“</a:t>
            </a:r>
            <a:r>
              <a:rPr lang="en-US"/>
              <a:t>hide</a:t>
            </a:r>
            <a:r>
              <a:rPr lang="ja-JP" altLang="en-US"/>
              <a:t>”</a:t>
            </a:r>
            <a:r>
              <a:rPr lang="en-US"/>
              <a:t> waiting for I/Os.)</a:t>
            </a:r>
          </a:p>
          <a:p>
            <a:pPr lvl="1"/>
            <a:r>
              <a:rPr lang="en-US"/>
              <a:t>response time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0ACD9-E499-1B4D-A819-2E5B3B5A6B5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766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9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>
                <a:latin typeface="+mn-lt"/>
                <a:ea typeface="ＭＳ Ｐゴシック" charset="0"/>
                <a:cs typeface="ＭＳ Ｐゴシック" charset="0"/>
              </a:rPr>
              <a:t>‘</a:t>
            </a:r>
            <a:r>
              <a:rPr lang="en-US" dirty="0">
                <a:latin typeface="+mn-lt"/>
                <a:ea typeface="ＭＳ Ｐゴシック" charset="0"/>
                <a:cs typeface="ＭＳ Ｐゴシック" charset="0"/>
              </a:rPr>
              <a:t>Inconsistent analysis</a:t>
            </a:r>
            <a:r>
              <a:rPr lang="ja-JP" altLang="en-US" dirty="0">
                <a:latin typeface="+mn-lt"/>
                <a:ea typeface="ＭＳ Ｐゴシック" charset="0"/>
                <a:cs typeface="ＭＳ Ｐゴシック" charset="0"/>
              </a:rPr>
              <a:t>’</a:t>
            </a:r>
            <a:r>
              <a:rPr lang="en-US" dirty="0">
                <a:latin typeface="+mn-lt"/>
                <a:ea typeface="ＭＳ Ｐゴシック" charset="0"/>
                <a:cs typeface="ＭＳ Ｐゴシック" charset="0"/>
              </a:rPr>
              <a:t> – w/ locks</a:t>
            </a:r>
          </a:p>
        </p:txBody>
      </p:sp>
      <p:sp>
        <p:nvSpPr>
          <p:cNvPr id="98310" name="Line 1027"/>
          <p:cNvSpPr>
            <a:spLocks noChangeShapeType="1"/>
          </p:cNvSpPr>
          <p:nvPr/>
        </p:nvSpPr>
        <p:spPr bwMode="auto">
          <a:xfrm>
            <a:off x="838200" y="2590800"/>
            <a:ext cx="0" cy="3505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98311" name="Text Box 1028"/>
          <p:cNvSpPr txBox="1">
            <a:spLocks noChangeArrowheads="1"/>
          </p:cNvSpPr>
          <p:nvPr/>
        </p:nvSpPr>
        <p:spPr bwMode="auto">
          <a:xfrm>
            <a:off x="375331" y="2057400"/>
            <a:ext cx="77016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b="1" dirty="0">
                <a:latin typeface="+mn-lt"/>
              </a:rPr>
              <a:t>time</a:t>
            </a:r>
          </a:p>
        </p:txBody>
      </p:sp>
      <p:sp>
        <p:nvSpPr>
          <p:cNvPr id="98312" name="Text Box 1029"/>
          <p:cNvSpPr txBox="1">
            <a:spLocks noChangeArrowheads="1"/>
          </p:cNvSpPr>
          <p:nvPr/>
        </p:nvSpPr>
        <p:spPr bwMode="auto">
          <a:xfrm>
            <a:off x="1524000" y="2133600"/>
            <a:ext cx="1828800" cy="2017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800" b="1" dirty="0">
                <a:latin typeface="+mn-lt"/>
              </a:rPr>
              <a:t>T1</a:t>
            </a:r>
          </a:p>
          <a:p>
            <a:pPr>
              <a:spcBef>
                <a:spcPct val="50000"/>
              </a:spcBef>
            </a:pPr>
            <a:r>
              <a:rPr lang="en-US" sz="1800" b="1" dirty="0">
                <a:latin typeface="+mn-lt"/>
              </a:rPr>
              <a:t>L(A)</a:t>
            </a:r>
          </a:p>
          <a:p>
            <a:pPr>
              <a:spcBef>
                <a:spcPct val="50000"/>
              </a:spcBef>
            </a:pPr>
            <a:r>
              <a:rPr lang="en-US" sz="1800" b="1" dirty="0">
                <a:latin typeface="+mn-lt"/>
              </a:rPr>
              <a:t>Read(A)</a:t>
            </a:r>
          </a:p>
          <a:p>
            <a:pPr>
              <a:spcBef>
                <a:spcPct val="50000"/>
              </a:spcBef>
            </a:pPr>
            <a:r>
              <a:rPr lang="en-US" sz="1800" b="1" dirty="0">
                <a:latin typeface="+mn-lt"/>
              </a:rPr>
              <a:t>...</a:t>
            </a:r>
          </a:p>
          <a:p>
            <a:pPr>
              <a:spcBef>
                <a:spcPct val="50000"/>
              </a:spcBef>
            </a:pPr>
            <a:r>
              <a:rPr lang="en-US" sz="1800" b="1" dirty="0">
                <a:latin typeface="+mn-lt"/>
              </a:rPr>
              <a:t>U(A)</a:t>
            </a:r>
          </a:p>
        </p:txBody>
      </p:sp>
      <p:sp>
        <p:nvSpPr>
          <p:cNvPr id="98313" name="Text Box 1030"/>
          <p:cNvSpPr txBox="1">
            <a:spLocks noChangeArrowheads="1"/>
          </p:cNvSpPr>
          <p:nvPr/>
        </p:nvSpPr>
        <p:spPr bwMode="auto">
          <a:xfrm>
            <a:off x="2895600" y="2133600"/>
            <a:ext cx="2971800" cy="3668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800" b="1">
                <a:latin typeface="+mn-lt"/>
              </a:rPr>
              <a:t>T2</a:t>
            </a:r>
          </a:p>
          <a:p>
            <a:pPr algn="ctr">
              <a:spcBef>
                <a:spcPct val="50000"/>
              </a:spcBef>
            </a:pPr>
            <a:endParaRPr lang="en-US" sz="1800" b="1">
              <a:latin typeface="+mn-lt"/>
            </a:endParaRPr>
          </a:p>
          <a:p>
            <a:pPr algn="ctr">
              <a:spcBef>
                <a:spcPct val="50000"/>
              </a:spcBef>
            </a:pPr>
            <a:endParaRPr lang="en-US" sz="1800" b="1">
              <a:latin typeface="+mn-lt"/>
            </a:endParaRPr>
          </a:p>
          <a:p>
            <a:pPr algn="ctr">
              <a:spcBef>
                <a:spcPct val="50000"/>
              </a:spcBef>
            </a:pPr>
            <a:endParaRPr lang="en-US" sz="1800" b="1">
              <a:latin typeface="+mn-lt"/>
            </a:endParaRPr>
          </a:p>
          <a:p>
            <a:pPr algn="ctr">
              <a:spcBef>
                <a:spcPct val="50000"/>
              </a:spcBef>
            </a:pPr>
            <a:endParaRPr lang="en-US" sz="1800" b="1">
              <a:latin typeface="+mn-lt"/>
            </a:endParaRPr>
          </a:p>
          <a:p>
            <a:pPr algn="ctr">
              <a:spcBef>
                <a:spcPct val="50000"/>
              </a:spcBef>
            </a:pPr>
            <a:r>
              <a:rPr lang="en-US" sz="1800" b="1">
                <a:latin typeface="+mn-lt"/>
              </a:rPr>
              <a:t>L(A)</a:t>
            </a:r>
          </a:p>
          <a:p>
            <a:pPr algn="ctr">
              <a:spcBef>
                <a:spcPct val="50000"/>
              </a:spcBef>
            </a:pPr>
            <a:r>
              <a:rPr lang="en-US" sz="1800" b="1">
                <a:latin typeface="+mn-lt"/>
              </a:rPr>
              <a:t>....</a:t>
            </a:r>
          </a:p>
          <a:p>
            <a:pPr algn="ctr">
              <a:spcBef>
                <a:spcPct val="50000"/>
              </a:spcBef>
            </a:pPr>
            <a:r>
              <a:rPr lang="en-US" sz="1800" b="1">
                <a:latin typeface="+mn-lt"/>
              </a:rPr>
              <a:t>L(B)</a:t>
            </a:r>
          </a:p>
          <a:p>
            <a:pPr algn="ctr">
              <a:spcBef>
                <a:spcPct val="50000"/>
              </a:spcBef>
            </a:pPr>
            <a:r>
              <a:rPr lang="en-US" sz="1800" b="1">
                <a:latin typeface="+mn-lt"/>
              </a:rPr>
              <a:t>....</a:t>
            </a:r>
          </a:p>
        </p:txBody>
      </p:sp>
      <p:sp>
        <p:nvSpPr>
          <p:cNvPr id="98314" name="Line 1031"/>
          <p:cNvSpPr>
            <a:spLocks noChangeShapeType="1"/>
          </p:cNvSpPr>
          <p:nvPr/>
        </p:nvSpPr>
        <p:spPr bwMode="auto">
          <a:xfrm>
            <a:off x="1219200" y="2514600"/>
            <a:ext cx="4800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98315" name="Text Box 1032"/>
          <p:cNvSpPr txBox="1">
            <a:spLocks noChangeArrowheads="1"/>
          </p:cNvSpPr>
          <p:nvPr/>
        </p:nvSpPr>
        <p:spPr bwMode="auto">
          <a:xfrm>
            <a:off x="6553200" y="2971800"/>
            <a:ext cx="2057400" cy="2677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b="1" dirty="0">
                <a:solidFill>
                  <a:srgbClr val="FF3300"/>
                </a:solidFill>
                <a:latin typeface="+mn-lt"/>
              </a:rPr>
              <a:t>the problem remains!</a:t>
            </a:r>
          </a:p>
          <a:p>
            <a:pPr algn="ctr">
              <a:spcBef>
                <a:spcPct val="50000"/>
              </a:spcBef>
            </a:pPr>
            <a:r>
              <a:rPr lang="en-US" b="1" dirty="0">
                <a:solidFill>
                  <a:srgbClr val="FF3300"/>
                </a:solidFill>
                <a:latin typeface="+mn-lt"/>
              </a:rPr>
              <a:t>T2 reads an inconsistent DB state</a:t>
            </a:r>
          </a:p>
          <a:p>
            <a:pPr algn="ctr">
              <a:spcBef>
                <a:spcPct val="50000"/>
              </a:spcBef>
            </a:pPr>
            <a:r>
              <a:rPr lang="en-US" b="1" dirty="0">
                <a:solidFill>
                  <a:srgbClr val="FF3300"/>
                </a:solidFill>
                <a:latin typeface="+mn-lt"/>
              </a:rPr>
              <a:t>Solution??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0ACD9-E499-1B4D-A819-2E5B3B5A6B54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733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charset="0"/>
                <a:cs typeface="ＭＳ Ｐゴシック" charset="0"/>
              </a:rPr>
              <a:t>General solution:</a:t>
            </a:r>
          </a:p>
        </p:txBody>
      </p:sp>
      <p:sp>
        <p:nvSpPr>
          <p:cNvPr id="9933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a typeface="ＭＳ Ｐゴシック" charset="0"/>
                <a:cs typeface="ＭＳ Ｐゴシック" charset="0"/>
              </a:rPr>
              <a:t>Protocol(s)</a:t>
            </a:r>
          </a:p>
          <a:p>
            <a:r>
              <a:rPr lang="en-US" dirty="0">
                <a:ea typeface="ＭＳ Ｐゴシック" charset="0"/>
                <a:cs typeface="ＭＳ Ｐゴシック" charset="0"/>
              </a:rPr>
              <a:t>Most popular protocol: 2 Phase Locking (2PL)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0ACD9-E499-1B4D-A819-2E5B3B5A6B54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760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charset="0"/>
                <a:cs typeface="ＭＳ Ｐゴシック" charset="0"/>
              </a:rPr>
              <a:t>2PL</a:t>
            </a:r>
          </a:p>
        </p:txBody>
      </p:sp>
      <p:sp>
        <p:nvSpPr>
          <p:cNvPr id="10035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dirty="0">
                <a:ea typeface="ＭＳ Ｐゴシック" charset="0"/>
                <a:cs typeface="ＭＳ Ｐゴシック" charset="0"/>
              </a:rPr>
              <a:t>X-lock version: transactions issue no lock requests, after the first </a:t>
            </a:r>
            <a:r>
              <a:rPr lang="ja-JP" altLang="en-US" dirty="0">
                <a:ea typeface="ＭＳ Ｐゴシック" charset="0"/>
                <a:cs typeface="ＭＳ Ｐゴシック" charset="0"/>
              </a:rPr>
              <a:t>‘</a:t>
            </a:r>
            <a:r>
              <a:rPr lang="en-US" dirty="0">
                <a:ea typeface="ＭＳ Ｐゴシック" charset="0"/>
                <a:cs typeface="ＭＳ Ｐゴシック" charset="0"/>
              </a:rPr>
              <a:t>unlock</a:t>
            </a:r>
            <a:r>
              <a:rPr lang="ja-JP" altLang="en-US" dirty="0">
                <a:ea typeface="ＭＳ Ｐゴシック" charset="0"/>
                <a:cs typeface="ＭＳ Ｐゴシック" charset="0"/>
              </a:rPr>
              <a:t>’</a:t>
            </a:r>
            <a:endParaRPr lang="en-US" dirty="0">
              <a:ea typeface="ＭＳ Ｐゴシック" charset="0"/>
              <a:cs typeface="ＭＳ Ｐゴシック" charset="0"/>
            </a:endParaRPr>
          </a:p>
          <a:p>
            <a:pPr>
              <a:buFontTx/>
              <a:buNone/>
            </a:pPr>
            <a:endParaRPr lang="en-US" dirty="0">
              <a:ea typeface="ＭＳ Ｐゴシック" charset="0"/>
              <a:cs typeface="ＭＳ Ｐゴシック" charset="0"/>
            </a:endParaRPr>
          </a:p>
          <a:p>
            <a:pPr>
              <a:buFontTx/>
              <a:buNone/>
            </a:pPr>
            <a:r>
              <a:rPr lang="en-US" dirty="0">
                <a:ea typeface="ＭＳ Ｐゴシック" charset="0"/>
                <a:cs typeface="ＭＳ Ｐゴシック" charset="0"/>
              </a:rPr>
              <a:t>THEOREM: if all transactions obey 2PL -&gt; all schedules are </a:t>
            </a:r>
            <a:r>
              <a:rPr lang="en-US" dirty="0" err="1">
                <a:ea typeface="ＭＳ Ｐゴシック" charset="0"/>
                <a:cs typeface="ＭＳ Ｐゴシック" charset="0"/>
              </a:rPr>
              <a:t>serializable</a:t>
            </a:r>
            <a:endParaRPr lang="en-US" dirty="0">
              <a:ea typeface="ＭＳ Ｐゴシック" charset="0"/>
              <a:cs typeface="ＭＳ Ｐゴシック" charset="0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0ACD9-E499-1B4D-A819-2E5B3B5A6B54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689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8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  <a:ea typeface="ＭＳ Ｐゴシック" charset="0"/>
                <a:cs typeface="ＭＳ Ｐゴシック" charset="0"/>
              </a:rPr>
              <a:t>2PL – example</a:t>
            </a:r>
          </a:p>
        </p:txBody>
      </p:sp>
      <p:sp>
        <p:nvSpPr>
          <p:cNvPr id="10138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dirty="0">
                <a:ea typeface="ＭＳ Ｐゴシック" charset="0"/>
                <a:cs typeface="ＭＳ Ｐゴシック" charset="0"/>
              </a:rPr>
              <a:t>‘</a:t>
            </a:r>
            <a:r>
              <a:rPr lang="en-US" dirty="0">
                <a:ea typeface="ＭＳ Ｐゴシック" charset="0"/>
                <a:cs typeface="ＭＳ Ｐゴシック" charset="0"/>
              </a:rPr>
              <a:t>inconsistent analysis</a:t>
            </a:r>
            <a:r>
              <a:rPr lang="ja-JP" altLang="en-US" dirty="0">
                <a:ea typeface="ＭＳ Ｐゴシック" charset="0"/>
                <a:cs typeface="ＭＳ Ｐゴシック" charset="0"/>
              </a:rPr>
              <a:t>’</a:t>
            </a:r>
            <a:r>
              <a:rPr lang="en-US" dirty="0">
                <a:ea typeface="ＭＳ Ｐゴシック" charset="0"/>
                <a:cs typeface="ＭＳ Ｐゴシック" charset="0"/>
              </a:rPr>
              <a:t> – how does 2PL help?</a:t>
            </a:r>
          </a:p>
          <a:p>
            <a:r>
              <a:rPr lang="en-US" dirty="0">
                <a:ea typeface="ＭＳ Ｐゴシック" charset="0"/>
                <a:cs typeface="ＭＳ Ｐゴシック" charset="0"/>
              </a:rPr>
              <a:t>how would it be under 2PL?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0ACD9-E499-1B4D-A819-2E5B3B5A6B54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846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n-lt"/>
                <a:ea typeface="ＭＳ Ｐゴシック" charset="0"/>
                <a:cs typeface="ＭＳ Ｐゴシック" charset="0"/>
              </a:rPr>
              <a:t>2PL – X/S lock version</a:t>
            </a:r>
          </a:p>
        </p:txBody>
      </p:sp>
      <p:sp>
        <p:nvSpPr>
          <p:cNvPr id="10240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dirty="0">
                <a:ea typeface="ＭＳ Ｐゴシック" charset="0"/>
                <a:cs typeface="ＭＳ Ｐゴシック" charset="0"/>
              </a:rPr>
              <a:t>transactions issue no lock/upgrade request, after the first unlock/downgrade</a:t>
            </a:r>
          </a:p>
          <a:p>
            <a:pPr>
              <a:buFontTx/>
              <a:buNone/>
            </a:pPr>
            <a:r>
              <a:rPr lang="en-US" dirty="0">
                <a:ea typeface="ＭＳ Ｐゴシック" charset="0"/>
                <a:cs typeface="ＭＳ Ｐゴシック" charset="0"/>
              </a:rPr>
              <a:t>In general: </a:t>
            </a:r>
            <a:r>
              <a:rPr lang="ja-JP" altLang="en-US" dirty="0">
                <a:ea typeface="ＭＳ Ｐゴシック" charset="0"/>
                <a:cs typeface="ＭＳ Ｐゴシック" charset="0"/>
              </a:rPr>
              <a:t>‘</a:t>
            </a:r>
            <a:r>
              <a:rPr lang="en-US" dirty="0">
                <a:ea typeface="ＭＳ Ｐゴシック" charset="0"/>
                <a:cs typeface="ＭＳ Ｐゴシック" charset="0"/>
              </a:rPr>
              <a:t>growing</a:t>
            </a:r>
            <a:r>
              <a:rPr lang="ja-JP" altLang="en-US" dirty="0">
                <a:ea typeface="ＭＳ Ｐゴシック" charset="0"/>
                <a:cs typeface="ＭＳ Ｐゴシック" charset="0"/>
              </a:rPr>
              <a:t>’</a:t>
            </a:r>
            <a:r>
              <a:rPr lang="en-US" dirty="0">
                <a:ea typeface="ＭＳ Ｐゴシック" charset="0"/>
                <a:cs typeface="ＭＳ Ｐゴシック" charset="0"/>
              </a:rPr>
              <a:t> and </a:t>
            </a:r>
            <a:r>
              <a:rPr lang="ja-JP" altLang="en-US" dirty="0">
                <a:ea typeface="ＭＳ Ｐゴシック" charset="0"/>
                <a:cs typeface="ＭＳ Ｐゴシック" charset="0"/>
              </a:rPr>
              <a:t>‘</a:t>
            </a:r>
            <a:r>
              <a:rPr lang="en-US" dirty="0">
                <a:ea typeface="ＭＳ Ｐゴシック" charset="0"/>
                <a:cs typeface="ＭＳ Ｐゴシック" charset="0"/>
              </a:rPr>
              <a:t>shrinking</a:t>
            </a:r>
            <a:r>
              <a:rPr lang="ja-JP" altLang="en-US" dirty="0">
                <a:ea typeface="ＭＳ Ｐゴシック" charset="0"/>
                <a:cs typeface="ＭＳ Ｐゴシック" charset="0"/>
              </a:rPr>
              <a:t>’</a:t>
            </a:r>
            <a:r>
              <a:rPr lang="en-US" dirty="0">
                <a:ea typeface="ＭＳ Ｐゴシック" charset="0"/>
                <a:cs typeface="ＭＳ Ｐゴシック" charset="0"/>
              </a:rPr>
              <a:t> phase</a:t>
            </a:r>
          </a:p>
        </p:txBody>
      </p:sp>
      <p:sp>
        <p:nvSpPr>
          <p:cNvPr id="102407" name="Line 5"/>
          <p:cNvSpPr>
            <a:spLocks noChangeShapeType="1"/>
          </p:cNvSpPr>
          <p:nvPr/>
        </p:nvSpPr>
        <p:spPr bwMode="auto">
          <a:xfrm>
            <a:off x="1676400" y="5791200"/>
            <a:ext cx="57912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408" name="Text Box 6"/>
          <p:cNvSpPr txBox="1">
            <a:spLocks noChangeArrowheads="1"/>
          </p:cNvSpPr>
          <p:nvPr/>
        </p:nvSpPr>
        <p:spPr bwMode="auto">
          <a:xfrm>
            <a:off x="6636008" y="6093768"/>
            <a:ext cx="75513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8575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>
                <a:latin typeface="+mn-lt"/>
              </a:rPr>
              <a:t>time</a:t>
            </a:r>
          </a:p>
        </p:txBody>
      </p:sp>
      <p:sp>
        <p:nvSpPr>
          <p:cNvPr id="102409" name="Line 7"/>
          <p:cNvSpPr>
            <a:spLocks noChangeShapeType="1"/>
          </p:cNvSpPr>
          <p:nvPr/>
        </p:nvSpPr>
        <p:spPr bwMode="auto">
          <a:xfrm flipV="1">
            <a:off x="1676400" y="3886200"/>
            <a:ext cx="0" cy="1905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410" name="Text Box 8"/>
          <p:cNvSpPr txBox="1">
            <a:spLocks noChangeArrowheads="1"/>
          </p:cNvSpPr>
          <p:nvPr/>
        </p:nvSpPr>
        <p:spPr bwMode="auto">
          <a:xfrm>
            <a:off x="236538" y="4343400"/>
            <a:ext cx="10556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8575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>
                <a:latin typeface="+mn-lt"/>
              </a:rPr>
              <a:t># locks</a:t>
            </a:r>
          </a:p>
        </p:txBody>
      </p:sp>
      <p:sp>
        <p:nvSpPr>
          <p:cNvPr id="102411" name="Freeform 11"/>
          <p:cNvSpPr>
            <a:spLocks/>
          </p:cNvSpPr>
          <p:nvPr/>
        </p:nvSpPr>
        <p:spPr bwMode="auto">
          <a:xfrm>
            <a:off x="1951038" y="4222750"/>
            <a:ext cx="4754562" cy="1568450"/>
          </a:xfrm>
          <a:custGeom>
            <a:avLst/>
            <a:gdLst>
              <a:gd name="T0" fmla="*/ 0 w 2995"/>
              <a:gd name="T1" fmla="*/ 2147483647 h 988"/>
              <a:gd name="T2" fmla="*/ 2147483647 w 2995"/>
              <a:gd name="T3" fmla="*/ 2147483647 h 988"/>
              <a:gd name="T4" fmla="*/ 2147483647 w 2995"/>
              <a:gd name="T5" fmla="*/ 2147483647 h 988"/>
              <a:gd name="T6" fmla="*/ 2147483647 w 2995"/>
              <a:gd name="T7" fmla="*/ 2147483647 h 988"/>
              <a:gd name="T8" fmla="*/ 2147483647 w 2995"/>
              <a:gd name="T9" fmla="*/ 0 h 988"/>
              <a:gd name="T10" fmla="*/ 2147483647 w 2995"/>
              <a:gd name="T11" fmla="*/ 2147483647 h 988"/>
              <a:gd name="T12" fmla="*/ 2147483647 w 2995"/>
              <a:gd name="T13" fmla="*/ 2147483647 h 988"/>
              <a:gd name="T14" fmla="*/ 2147483647 w 2995"/>
              <a:gd name="T15" fmla="*/ 2147483647 h 988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2995"/>
              <a:gd name="T25" fmla="*/ 0 h 988"/>
              <a:gd name="T26" fmla="*/ 2995 w 2995"/>
              <a:gd name="T27" fmla="*/ 988 h 988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995" h="988">
                <a:moveTo>
                  <a:pt x="0" y="969"/>
                </a:moveTo>
                <a:lnTo>
                  <a:pt x="451" y="604"/>
                </a:lnTo>
                <a:lnTo>
                  <a:pt x="883" y="316"/>
                </a:lnTo>
                <a:lnTo>
                  <a:pt x="1603" y="28"/>
                </a:lnTo>
                <a:lnTo>
                  <a:pt x="2085" y="0"/>
                </a:lnTo>
                <a:lnTo>
                  <a:pt x="2323" y="220"/>
                </a:lnTo>
                <a:lnTo>
                  <a:pt x="2803" y="460"/>
                </a:lnTo>
                <a:lnTo>
                  <a:pt x="2995" y="988"/>
                </a:lnTo>
              </a:path>
            </a:pathLst>
          </a:custGeom>
          <a:noFill/>
          <a:ln w="57150">
            <a:solidFill>
              <a:schemeClr val="tx1"/>
            </a:solidFill>
            <a:round/>
            <a:headEnd type="none" w="sm" len="sm"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412" name="Freeform 12"/>
          <p:cNvSpPr>
            <a:spLocks/>
          </p:cNvSpPr>
          <p:nvPr/>
        </p:nvSpPr>
        <p:spPr bwMode="auto">
          <a:xfrm>
            <a:off x="3276600" y="3733800"/>
            <a:ext cx="1905000" cy="2286000"/>
          </a:xfrm>
          <a:custGeom>
            <a:avLst/>
            <a:gdLst>
              <a:gd name="T0" fmla="*/ 2147483647 w 1200"/>
              <a:gd name="T1" fmla="*/ 0 h 1440"/>
              <a:gd name="T2" fmla="*/ 2147483647 w 1200"/>
              <a:gd name="T3" fmla="*/ 2147483647 h 1440"/>
              <a:gd name="T4" fmla="*/ 0 w 1200"/>
              <a:gd name="T5" fmla="*/ 2147483647 h 1440"/>
              <a:gd name="T6" fmla="*/ 0 60000 65536"/>
              <a:gd name="T7" fmla="*/ 0 60000 65536"/>
              <a:gd name="T8" fmla="*/ 0 60000 65536"/>
              <a:gd name="T9" fmla="*/ 0 w 1200"/>
              <a:gd name="T10" fmla="*/ 0 h 1440"/>
              <a:gd name="T11" fmla="*/ 1200 w 1200"/>
              <a:gd name="T12" fmla="*/ 1440 h 144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200" h="1440">
                <a:moveTo>
                  <a:pt x="1200" y="0"/>
                </a:moveTo>
                <a:lnTo>
                  <a:pt x="1200" y="1440"/>
                </a:lnTo>
                <a:lnTo>
                  <a:pt x="0" y="1440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413" name="Text Box 13"/>
          <p:cNvSpPr txBox="1">
            <a:spLocks noChangeArrowheads="1"/>
          </p:cNvSpPr>
          <p:nvPr/>
        </p:nvSpPr>
        <p:spPr bwMode="auto">
          <a:xfrm>
            <a:off x="1362614" y="5788968"/>
            <a:ext cx="201028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8575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>
                <a:latin typeface="+mn-lt"/>
              </a:rPr>
              <a:t>growing phase</a:t>
            </a:r>
          </a:p>
        </p:txBody>
      </p:sp>
      <p:sp>
        <p:nvSpPr>
          <p:cNvPr id="102414" name="Freeform 14"/>
          <p:cNvSpPr>
            <a:spLocks/>
          </p:cNvSpPr>
          <p:nvPr/>
        </p:nvSpPr>
        <p:spPr bwMode="auto">
          <a:xfrm>
            <a:off x="5334000" y="3733800"/>
            <a:ext cx="1371600" cy="2286000"/>
          </a:xfrm>
          <a:custGeom>
            <a:avLst/>
            <a:gdLst>
              <a:gd name="T0" fmla="*/ 0 w 864"/>
              <a:gd name="T1" fmla="*/ 0 h 1440"/>
              <a:gd name="T2" fmla="*/ 0 w 864"/>
              <a:gd name="T3" fmla="*/ 2147483647 h 1440"/>
              <a:gd name="T4" fmla="*/ 2147483647 w 864"/>
              <a:gd name="T5" fmla="*/ 2147483647 h 1440"/>
              <a:gd name="T6" fmla="*/ 0 60000 65536"/>
              <a:gd name="T7" fmla="*/ 0 60000 65536"/>
              <a:gd name="T8" fmla="*/ 0 60000 65536"/>
              <a:gd name="T9" fmla="*/ 0 w 864"/>
              <a:gd name="T10" fmla="*/ 0 h 1440"/>
              <a:gd name="T11" fmla="*/ 864 w 864"/>
              <a:gd name="T12" fmla="*/ 1440 h 144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864" h="1440">
                <a:moveTo>
                  <a:pt x="0" y="0"/>
                </a:moveTo>
                <a:lnTo>
                  <a:pt x="0" y="1440"/>
                </a:lnTo>
                <a:lnTo>
                  <a:pt x="864" y="1440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415" name="Text Box 15"/>
          <p:cNvSpPr txBox="1">
            <a:spLocks noChangeArrowheads="1"/>
          </p:cNvSpPr>
          <p:nvPr/>
        </p:nvSpPr>
        <p:spPr bwMode="auto">
          <a:xfrm>
            <a:off x="6689401" y="5712768"/>
            <a:ext cx="213742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8575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>
                <a:latin typeface="+mn-lt"/>
              </a:rPr>
              <a:t>shrinking phase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0ACD9-E499-1B4D-A819-2E5B3B5A6B54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241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  <a:ea typeface="ＭＳ Ｐゴシック" charset="0"/>
                <a:cs typeface="ＭＳ Ｐゴシック" charset="0"/>
              </a:rPr>
              <a:t>2PL – X/S lock version</a:t>
            </a:r>
          </a:p>
        </p:txBody>
      </p:sp>
      <p:sp>
        <p:nvSpPr>
          <p:cNvPr id="10343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dirty="0">
                <a:ea typeface="ＭＳ Ｐゴシック" charset="0"/>
                <a:cs typeface="ＭＳ Ｐゴシック" charset="0"/>
              </a:rPr>
              <a:t>transactions issue no lock/upgrade request, after the first unlock/downgrade</a:t>
            </a:r>
          </a:p>
          <a:p>
            <a:pPr>
              <a:buFontTx/>
              <a:buNone/>
            </a:pPr>
            <a:r>
              <a:rPr lang="en-US" dirty="0">
                <a:ea typeface="ＭＳ Ｐゴシック" charset="0"/>
                <a:cs typeface="ＭＳ Ｐゴシック" charset="0"/>
              </a:rPr>
              <a:t>In general: </a:t>
            </a:r>
            <a:r>
              <a:rPr lang="ja-JP" altLang="en-US" dirty="0">
                <a:ea typeface="ＭＳ Ｐゴシック" charset="0"/>
                <a:cs typeface="ＭＳ Ｐゴシック" charset="0"/>
              </a:rPr>
              <a:t>‘</a:t>
            </a:r>
            <a:r>
              <a:rPr lang="en-US" dirty="0">
                <a:ea typeface="ＭＳ Ｐゴシック" charset="0"/>
                <a:cs typeface="ＭＳ Ｐゴシック" charset="0"/>
              </a:rPr>
              <a:t>growing</a:t>
            </a:r>
            <a:r>
              <a:rPr lang="ja-JP" altLang="en-US" dirty="0">
                <a:ea typeface="ＭＳ Ｐゴシック" charset="0"/>
                <a:cs typeface="ＭＳ Ｐゴシック" charset="0"/>
              </a:rPr>
              <a:t>’</a:t>
            </a:r>
            <a:r>
              <a:rPr lang="en-US" dirty="0">
                <a:ea typeface="ＭＳ Ｐゴシック" charset="0"/>
                <a:cs typeface="ＭＳ Ｐゴシック" charset="0"/>
              </a:rPr>
              <a:t> and </a:t>
            </a:r>
            <a:r>
              <a:rPr lang="ja-JP" altLang="en-US" dirty="0">
                <a:ea typeface="ＭＳ Ｐゴシック" charset="0"/>
                <a:cs typeface="ＭＳ Ｐゴシック" charset="0"/>
              </a:rPr>
              <a:t>‘</a:t>
            </a:r>
            <a:r>
              <a:rPr lang="en-US" dirty="0">
                <a:ea typeface="ＭＳ Ｐゴシック" charset="0"/>
                <a:cs typeface="ＭＳ Ｐゴシック" charset="0"/>
              </a:rPr>
              <a:t>shrinking</a:t>
            </a:r>
            <a:r>
              <a:rPr lang="ja-JP" altLang="en-US" dirty="0">
                <a:ea typeface="ＭＳ Ｐゴシック" charset="0"/>
                <a:cs typeface="ＭＳ Ｐゴシック" charset="0"/>
              </a:rPr>
              <a:t>’</a:t>
            </a:r>
            <a:r>
              <a:rPr lang="en-US" dirty="0">
                <a:ea typeface="ＭＳ Ｐゴシック" charset="0"/>
                <a:cs typeface="ＭＳ Ｐゴシック" charset="0"/>
              </a:rPr>
              <a:t> phase</a:t>
            </a:r>
          </a:p>
        </p:txBody>
      </p:sp>
      <p:sp>
        <p:nvSpPr>
          <p:cNvPr id="103431" name="Line 4"/>
          <p:cNvSpPr>
            <a:spLocks noChangeShapeType="1"/>
          </p:cNvSpPr>
          <p:nvPr/>
        </p:nvSpPr>
        <p:spPr bwMode="auto">
          <a:xfrm>
            <a:off x="1676400" y="5791200"/>
            <a:ext cx="57912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432" name="Text Box 5"/>
          <p:cNvSpPr txBox="1">
            <a:spLocks noChangeArrowheads="1"/>
          </p:cNvSpPr>
          <p:nvPr/>
        </p:nvSpPr>
        <p:spPr bwMode="auto">
          <a:xfrm>
            <a:off x="6636008" y="6093768"/>
            <a:ext cx="75513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8575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>
                <a:latin typeface="+mn-lt"/>
              </a:rPr>
              <a:t>time</a:t>
            </a:r>
          </a:p>
        </p:txBody>
      </p:sp>
      <p:sp>
        <p:nvSpPr>
          <p:cNvPr id="103433" name="Line 6"/>
          <p:cNvSpPr>
            <a:spLocks noChangeShapeType="1"/>
          </p:cNvSpPr>
          <p:nvPr/>
        </p:nvSpPr>
        <p:spPr bwMode="auto">
          <a:xfrm flipV="1">
            <a:off x="1676400" y="3886200"/>
            <a:ext cx="0" cy="1905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434" name="Text Box 7"/>
          <p:cNvSpPr txBox="1">
            <a:spLocks noChangeArrowheads="1"/>
          </p:cNvSpPr>
          <p:nvPr/>
        </p:nvSpPr>
        <p:spPr bwMode="auto">
          <a:xfrm>
            <a:off x="236538" y="4343400"/>
            <a:ext cx="10556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8575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dirty="0">
                <a:latin typeface="+mn-lt"/>
              </a:rPr>
              <a:t># locks</a:t>
            </a:r>
          </a:p>
        </p:txBody>
      </p:sp>
      <p:sp>
        <p:nvSpPr>
          <p:cNvPr id="103435" name="Freeform 8"/>
          <p:cNvSpPr>
            <a:spLocks/>
          </p:cNvSpPr>
          <p:nvPr/>
        </p:nvSpPr>
        <p:spPr bwMode="auto">
          <a:xfrm>
            <a:off x="1951038" y="4267200"/>
            <a:ext cx="4754562" cy="1524000"/>
          </a:xfrm>
          <a:custGeom>
            <a:avLst/>
            <a:gdLst>
              <a:gd name="T0" fmla="*/ 0 w 2995"/>
              <a:gd name="T1" fmla="*/ 2147483647 h 960"/>
              <a:gd name="T2" fmla="*/ 2147483647 w 2995"/>
              <a:gd name="T3" fmla="*/ 2147483647 h 960"/>
              <a:gd name="T4" fmla="*/ 2147483647 w 2995"/>
              <a:gd name="T5" fmla="*/ 2147483647 h 960"/>
              <a:gd name="T6" fmla="*/ 2147483647 w 2995"/>
              <a:gd name="T7" fmla="*/ 0 h 960"/>
              <a:gd name="T8" fmla="*/ 2147483647 w 2995"/>
              <a:gd name="T9" fmla="*/ 2147483647 h 960"/>
              <a:gd name="T10" fmla="*/ 2147483647 w 2995"/>
              <a:gd name="T11" fmla="*/ 2147483647 h 960"/>
              <a:gd name="T12" fmla="*/ 2147483647 w 2995"/>
              <a:gd name="T13" fmla="*/ 2147483647 h 960"/>
              <a:gd name="T14" fmla="*/ 2147483647 w 2995"/>
              <a:gd name="T15" fmla="*/ 2147483647 h 96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2995"/>
              <a:gd name="T25" fmla="*/ 0 h 960"/>
              <a:gd name="T26" fmla="*/ 2995 w 2995"/>
              <a:gd name="T27" fmla="*/ 960 h 96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995" h="960">
                <a:moveTo>
                  <a:pt x="0" y="941"/>
                </a:moveTo>
                <a:lnTo>
                  <a:pt x="451" y="576"/>
                </a:lnTo>
                <a:lnTo>
                  <a:pt x="883" y="288"/>
                </a:lnTo>
                <a:lnTo>
                  <a:pt x="1603" y="0"/>
                </a:lnTo>
                <a:lnTo>
                  <a:pt x="2076" y="393"/>
                </a:lnTo>
                <a:lnTo>
                  <a:pt x="2323" y="192"/>
                </a:lnTo>
                <a:lnTo>
                  <a:pt x="2803" y="432"/>
                </a:lnTo>
                <a:lnTo>
                  <a:pt x="2995" y="960"/>
                </a:lnTo>
              </a:path>
            </a:pathLst>
          </a:custGeom>
          <a:noFill/>
          <a:ln w="38100">
            <a:solidFill>
              <a:schemeClr val="tx1"/>
            </a:solidFill>
            <a:round/>
            <a:headEnd type="none" w="sm" len="sm"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436" name="Freeform 13"/>
          <p:cNvSpPr>
            <a:spLocks/>
          </p:cNvSpPr>
          <p:nvPr/>
        </p:nvSpPr>
        <p:spPr bwMode="auto">
          <a:xfrm>
            <a:off x="4495800" y="4267200"/>
            <a:ext cx="1143000" cy="623888"/>
          </a:xfrm>
          <a:custGeom>
            <a:avLst/>
            <a:gdLst>
              <a:gd name="T0" fmla="*/ 0 w 720"/>
              <a:gd name="T1" fmla="*/ 0 h 393"/>
              <a:gd name="T2" fmla="*/ 2147483647 w 720"/>
              <a:gd name="T3" fmla="*/ 2147483647 h 393"/>
              <a:gd name="T4" fmla="*/ 2147483647 w 720"/>
              <a:gd name="T5" fmla="*/ 2147483647 h 393"/>
              <a:gd name="T6" fmla="*/ 0 60000 65536"/>
              <a:gd name="T7" fmla="*/ 0 60000 65536"/>
              <a:gd name="T8" fmla="*/ 0 60000 65536"/>
              <a:gd name="T9" fmla="*/ 0 w 720"/>
              <a:gd name="T10" fmla="*/ 0 h 393"/>
              <a:gd name="T11" fmla="*/ 720 w 720"/>
              <a:gd name="T12" fmla="*/ 393 h 393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720" h="393">
                <a:moveTo>
                  <a:pt x="0" y="0"/>
                </a:moveTo>
                <a:lnTo>
                  <a:pt x="473" y="393"/>
                </a:lnTo>
                <a:lnTo>
                  <a:pt x="720" y="192"/>
                </a:lnTo>
              </a:path>
            </a:pathLst>
          </a:custGeom>
          <a:noFill/>
          <a:ln w="57150">
            <a:solidFill>
              <a:schemeClr val="tx2"/>
            </a:solidFill>
            <a:round/>
            <a:headEnd type="none" w="sm" len="sm"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437" name="AutoShape 14"/>
          <p:cNvSpPr>
            <a:spLocks noChangeArrowheads="1"/>
          </p:cNvSpPr>
          <p:nvPr/>
        </p:nvSpPr>
        <p:spPr bwMode="auto">
          <a:xfrm>
            <a:off x="5105400" y="5029200"/>
            <a:ext cx="228600" cy="228600"/>
          </a:xfrm>
          <a:prstGeom prst="upArrow">
            <a:avLst>
              <a:gd name="adj1" fmla="val 50000"/>
              <a:gd name="adj2" fmla="val 25000"/>
            </a:avLst>
          </a:prstGeom>
          <a:solidFill>
            <a:schemeClr val="tx2"/>
          </a:solidFill>
          <a:ln w="28575">
            <a:solidFill>
              <a:schemeClr val="tx2"/>
            </a:solidFill>
            <a:miter lim="800000"/>
            <a:headEnd type="none" w="sm" len="sm"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3438" name="Text Box 15"/>
          <p:cNvSpPr txBox="1">
            <a:spLocks noChangeArrowheads="1"/>
          </p:cNvSpPr>
          <p:nvPr/>
        </p:nvSpPr>
        <p:spPr bwMode="auto">
          <a:xfrm>
            <a:off x="3886200" y="5181600"/>
            <a:ext cx="21796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8575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>
                <a:solidFill>
                  <a:schemeClr val="tx2"/>
                </a:solidFill>
                <a:latin typeface="+mn-lt"/>
              </a:rPr>
              <a:t>violation of 2PL</a:t>
            </a:r>
          </a:p>
        </p:txBody>
      </p:sp>
      <p:sp>
        <p:nvSpPr>
          <p:cNvPr id="103439" name="Freeform 16"/>
          <p:cNvSpPr>
            <a:spLocks/>
          </p:cNvSpPr>
          <p:nvPr/>
        </p:nvSpPr>
        <p:spPr bwMode="auto">
          <a:xfrm>
            <a:off x="1951038" y="4222750"/>
            <a:ext cx="4754562" cy="1568450"/>
          </a:xfrm>
          <a:custGeom>
            <a:avLst/>
            <a:gdLst>
              <a:gd name="T0" fmla="*/ 0 w 2995"/>
              <a:gd name="T1" fmla="*/ 2147483647 h 988"/>
              <a:gd name="T2" fmla="*/ 2147483647 w 2995"/>
              <a:gd name="T3" fmla="*/ 2147483647 h 988"/>
              <a:gd name="T4" fmla="*/ 2147483647 w 2995"/>
              <a:gd name="T5" fmla="*/ 2147483647 h 988"/>
              <a:gd name="T6" fmla="*/ 2147483647 w 2995"/>
              <a:gd name="T7" fmla="*/ 2147483647 h 988"/>
              <a:gd name="T8" fmla="*/ 2147483647 w 2995"/>
              <a:gd name="T9" fmla="*/ 0 h 988"/>
              <a:gd name="T10" fmla="*/ 2147483647 w 2995"/>
              <a:gd name="T11" fmla="*/ 2147483647 h 988"/>
              <a:gd name="T12" fmla="*/ 2147483647 w 2995"/>
              <a:gd name="T13" fmla="*/ 2147483647 h 988"/>
              <a:gd name="T14" fmla="*/ 2147483647 w 2995"/>
              <a:gd name="T15" fmla="*/ 2147483647 h 988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2995"/>
              <a:gd name="T25" fmla="*/ 0 h 988"/>
              <a:gd name="T26" fmla="*/ 2995 w 2995"/>
              <a:gd name="T27" fmla="*/ 988 h 988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995" h="988">
                <a:moveTo>
                  <a:pt x="0" y="969"/>
                </a:moveTo>
                <a:lnTo>
                  <a:pt x="451" y="604"/>
                </a:lnTo>
                <a:lnTo>
                  <a:pt x="883" y="316"/>
                </a:lnTo>
                <a:lnTo>
                  <a:pt x="1603" y="28"/>
                </a:lnTo>
                <a:lnTo>
                  <a:pt x="2085" y="0"/>
                </a:lnTo>
                <a:lnTo>
                  <a:pt x="2323" y="220"/>
                </a:lnTo>
                <a:lnTo>
                  <a:pt x="2803" y="460"/>
                </a:lnTo>
                <a:lnTo>
                  <a:pt x="2995" y="988"/>
                </a:lnTo>
              </a:path>
            </a:pathLst>
          </a:custGeom>
          <a:noFill/>
          <a:ln w="12700">
            <a:solidFill>
              <a:schemeClr val="tx1"/>
            </a:solidFill>
            <a:prstDash val="sysDot"/>
            <a:round/>
            <a:headEnd type="none" w="sm" len="sm"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0ACD9-E499-1B4D-A819-2E5B3B5A6B54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737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n-lt"/>
                <a:ea typeface="ＭＳ Ｐゴシック" charset="0"/>
                <a:cs typeface="ＭＳ Ｐゴシック" charset="0"/>
              </a:rPr>
              <a:t>2PL – observations</a:t>
            </a:r>
          </a:p>
        </p:txBody>
      </p:sp>
      <p:sp>
        <p:nvSpPr>
          <p:cNvPr id="10445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Char char="-"/>
            </a:pPr>
            <a:r>
              <a:rPr lang="en-US" dirty="0">
                <a:ea typeface="ＭＳ Ｐゴシック" charset="0"/>
                <a:cs typeface="ＭＳ Ｐゴシック" charset="0"/>
              </a:rPr>
              <a:t>limits concurrency</a:t>
            </a:r>
          </a:p>
          <a:p>
            <a:pPr>
              <a:buFontTx/>
              <a:buChar char="-"/>
            </a:pPr>
            <a:r>
              <a:rPr lang="en-US" dirty="0">
                <a:ea typeface="ＭＳ Ｐゴシック" charset="0"/>
                <a:cs typeface="ＭＳ Ｐゴシック" charset="0"/>
              </a:rPr>
              <a:t>may lead to deadlocks </a:t>
            </a:r>
          </a:p>
          <a:p>
            <a:pPr lvl="1">
              <a:buFontTx/>
              <a:buChar char="-"/>
            </a:pPr>
            <a:r>
              <a:rPr lang="en-US" dirty="0">
                <a:ea typeface="ＭＳ Ｐゴシック" charset="0"/>
                <a:cs typeface="ＭＳ Ｐゴシック" charset="0"/>
              </a:rPr>
              <a:t>We won’t cover in class</a:t>
            </a:r>
          </a:p>
          <a:p>
            <a:pPr>
              <a:buFontTx/>
              <a:buChar char="-"/>
            </a:pPr>
            <a:r>
              <a:rPr lang="en-US" b="1" dirty="0">
                <a:ea typeface="ＭＳ Ｐゴシック" charset="0"/>
                <a:cs typeface="ＭＳ Ｐゴシック" charset="0"/>
              </a:rPr>
              <a:t>strict 2PL</a:t>
            </a:r>
            <a:r>
              <a:rPr lang="en-US" dirty="0">
                <a:ea typeface="ＭＳ Ｐゴシック" charset="0"/>
                <a:cs typeface="ＭＳ Ｐゴシック" charset="0"/>
              </a:rPr>
              <a:t> (a.k.a. 2PLC): keep locks until </a:t>
            </a:r>
            <a:r>
              <a:rPr lang="ja-JP" altLang="en-US" dirty="0">
                <a:ea typeface="ＭＳ Ｐゴシック" charset="0"/>
                <a:cs typeface="ＭＳ Ｐゴシック" charset="0"/>
              </a:rPr>
              <a:t>‘</a:t>
            </a:r>
            <a:r>
              <a:rPr lang="en-US" dirty="0">
                <a:ea typeface="ＭＳ Ｐゴシック" charset="0"/>
                <a:cs typeface="ＭＳ Ｐゴシック" charset="0"/>
              </a:rPr>
              <a:t>commit</a:t>
            </a:r>
            <a:r>
              <a:rPr lang="ja-JP" altLang="en-US" dirty="0">
                <a:ea typeface="ＭＳ Ｐゴシック" charset="0"/>
                <a:cs typeface="ＭＳ Ｐゴシック" charset="0"/>
              </a:rPr>
              <a:t>’</a:t>
            </a:r>
            <a:endParaRPr lang="en-US" dirty="0">
              <a:ea typeface="ＭＳ Ｐゴシック" charset="0"/>
              <a:cs typeface="ＭＳ Ｐゴシック" charset="0"/>
            </a:endParaRPr>
          </a:p>
          <a:p>
            <a:pPr lvl="1">
              <a:buFontTx/>
              <a:buChar char="-"/>
            </a:pPr>
            <a:r>
              <a:rPr lang="en-US" dirty="0">
                <a:ea typeface="ＭＳ Ｐゴシック" charset="0"/>
              </a:rPr>
              <a:t>avoids </a:t>
            </a:r>
            <a:r>
              <a:rPr lang="ja-JP" altLang="en-US" dirty="0">
                <a:ea typeface="ＭＳ Ｐゴシック" charset="0"/>
              </a:rPr>
              <a:t>‘</a:t>
            </a:r>
            <a:r>
              <a:rPr lang="en-US" dirty="0">
                <a:ea typeface="ＭＳ Ｐゴシック" charset="0"/>
              </a:rPr>
              <a:t>dirty reads</a:t>
            </a:r>
            <a:r>
              <a:rPr lang="ja-JP" altLang="en-US" dirty="0">
                <a:ea typeface="ＭＳ Ｐゴシック" charset="0"/>
              </a:rPr>
              <a:t>’</a:t>
            </a:r>
            <a:r>
              <a:rPr lang="en-US" dirty="0">
                <a:ea typeface="ＭＳ Ｐゴシック" charset="0"/>
              </a:rPr>
              <a:t> </a:t>
            </a:r>
            <a:r>
              <a:rPr lang="en-US" dirty="0" err="1">
                <a:ea typeface="ＭＳ Ｐゴシック" charset="0"/>
              </a:rPr>
              <a:t>etc</a:t>
            </a:r>
            <a:endParaRPr lang="en-US" dirty="0">
              <a:ea typeface="ＭＳ Ｐゴシック" charset="0"/>
            </a:endParaRPr>
          </a:p>
          <a:p>
            <a:pPr lvl="1">
              <a:buFontTx/>
              <a:buChar char="-"/>
            </a:pPr>
            <a:r>
              <a:rPr lang="en-US" dirty="0">
                <a:ea typeface="ＭＳ Ｐゴシック" charset="0"/>
              </a:rPr>
              <a:t>but limits concurrency even more</a:t>
            </a:r>
          </a:p>
          <a:p>
            <a:pPr lvl="1">
              <a:buFontTx/>
              <a:buChar char="-"/>
            </a:pPr>
            <a:r>
              <a:rPr lang="en-US" dirty="0">
                <a:ea typeface="ＭＳ Ｐゴシック" charset="0"/>
              </a:rPr>
              <a:t>(and still may lead to deadlocks)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0ACD9-E499-1B4D-A819-2E5B3B5A6B54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987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2133600"/>
            <a:ext cx="8610600" cy="4191000"/>
          </a:xfrm>
          <a:noFill/>
        </p:spPr>
        <p:txBody>
          <a:bodyPr lIns="90488" tIns="44450" rIns="90488" bIns="44450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>
                <a:ea typeface="ＭＳ Ｐゴシック" charset="0"/>
                <a:cs typeface="ＭＳ Ｐゴシック" charset="0"/>
              </a:rPr>
              <a:t>If an </a:t>
            </a:r>
            <a:r>
              <a:rPr lang="en-US" dirty="0" err="1">
                <a:ea typeface="ＭＳ Ｐゴシック" charset="0"/>
                <a:cs typeface="ＭＳ Ｐゴシック" charset="0"/>
              </a:rPr>
              <a:t>xact</a:t>
            </a:r>
            <a:r>
              <a:rPr lang="en-US" dirty="0">
                <a:ea typeface="ＭＳ Ｐゴシック" charset="0"/>
                <a:cs typeface="ＭＳ Ｐゴシック" charset="0"/>
              </a:rPr>
              <a:t> </a:t>
            </a:r>
            <a:r>
              <a:rPr lang="en-US" i="1" dirty="0">
                <a:ea typeface="ＭＳ Ｐゴシック" charset="0"/>
                <a:cs typeface="ＭＳ Ｐゴシック" charset="0"/>
              </a:rPr>
              <a:t>Ti</a:t>
            </a:r>
            <a:r>
              <a:rPr lang="en-US" dirty="0">
                <a:ea typeface="ＭＳ Ｐゴシック" charset="0"/>
                <a:cs typeface="ＭＳ Ｐゴシック" charset="0"/>
              </a:rPr>
              <a:t> aborted, all actions must be undone.  </a:t>
            </a:r>
          </a:p>
          <a:p>
            <a:pPr>
              <a:lnSpc>
                <a:spcPct val="90000"/>
              </a:lnSpc>
            </a:pPr>
            <a:r>
              <a:rPr lang="en-US" dirty="0">
                <a:ea typeface="ＭＳ Ｐゴシック" charset="0"/>
                <a:cs typeface="ＭＳ Ｐゴシック" charset="0"/>
              </a:rPr>
              <a:t>On </a:t>
            </a:r>
            <a:r>
              <a:rPr lang="ja-JP" altLang="en-US" dirty="0">
                <a:ea typeface="ＭＳ Ｐゴシック" charset="0"/>
                <a:cs typeface="ＭＳ Ｐゴシック" charset="0"/>
              </a:rPr>
              <a:t>‘</a:t>
            </a:r>
            <a:r>
              <a:rPr lang="en-US" dirty="0">
                <a:ea typeface="ＭＳ Ｐゴシック" charset="0"/>
                <a:cs typeface="ＭＳ Ｐゴシック" charset="0"/>
              </a:rPr>
              <a:t>dirty reads</a:t>
            </a:r>
            <a:r>
              <a:rPr lang="ja-JP" altLang="en-US" dirty="0">
                <a:ea typeface="ＭＳ Ｐゴシック" charset="0"/>
                <a:cs typeface="ＭＳ Ｐゴシック" charset="0"/>
              </a:rPr>
              <a:t>’</a:t>
            </a:r>
            <a:r>
              <a:rPr lang="en-US" dirty="0">
                <a:ea typeface="ＭＳ Ｐゴシック" charset="0"/>
                <a:cs typeface="ＭＳ Ｐゴシック" charset="0"/>
              </a:rPr>
              <a:t>: cascading aborts</a:t>
            </a:r>
          </a:p>
          <a:p>
            <a:pPr>
              <a:lnSpc>
                <a:spcPct val="90000"/>
              </a:lnSpc>
            </a:pPr>
            <a:r>
              <a:rPr lang="en-US" dirty="0">
                <a:ea typeface="ＭＳ Ｐゴシック" charset="0"/>
                <a:cs typeface="ＭＳ Ｐゴシック" charset="0"/>
              </a:rPr>
              <a:t>strict 2PL: avoids </a:t>
            </a:r>
            <a:r>
              <a:rPr lang="ja-JP" altLang="en-US" dirty="0">
                <a:ea typeface="ＭＳ Ｐゴシック" charset="0"/>
                <a:cs typeface="ＭＳ Ｐゴシック" charset="0"/>
              </a:rPr>
              <a:t>‘</a:t>
            </a:r>
            <a:r>
              <a:rPr lang="en-US" dirty="0">
                <a:ea typeface="ＭＳ Ｐゴシック" charset="0"/>
                <a:cs typeface="ＭＳ Ｐゴシック" charset="0"/>
              </a:rPr>
              <a:t>dirty reads</a:t>
            </a:r>
            <a:r>
              <a:rPr lang="ja-JP" altLang="en-US" dirty="0">
                <a:ea typeface="ＭＳ Ｐゴシック" charset="0"/>
                <a:cs typeface="ＭＳ Ｐゴシック" charset="0"/>
              </a:rPr>
              <a:t>’</a:t>
            </a:r>
            <a:r>
              <a:rPr lang="en-US" dirty="0">
                <a:ea typeface="ＭＳ Ｐゴシック" charset="0"/>
                <a:cs typeface="ＭＳ Ｐゴシック" charset="0"/>
              </a:rPr>
              <a:t> (why?)</a:t>
            </a:r>
          </a:p>
          <a:p>
            <a:pPr lvl="1">
              <a:lnSpc>
                <a:spcPct val="90000"/>
              </a:lnSpc>
            </a:pPr>
            <a:r>
              <a:rPr lang="en-US" dirty="0">
                <a:ea typeface="ＭＳ Ｐゴシック" charset="0"/>
                <a:cs typeface="ＭＳ Ｐゴシック" charset="0"/>
              </a:rPr>
              <a:t>But 2PL does not avoid cascading aborts</a:t>
            </a:r>
          </a:p>
          <a:p>
            <a:pPr>
              <a:lnSpc>
                <a:spcPct val="90000"/>
              </a:lnSpc>
            </a:pPr>
            <a:endParaRPr lang="en-US" dirty="0">
              <a:ea typeface="ＭＳ Ｐゴシック" charset="0"/>
              <a:cs typeface="ＭＳ Ｐゴシック" charset="0"/>
            </a:endParaRPr>
          </a:p>
          <a:p>
            <a:pPr>
              <a:lnSpc>
                <a:spcPct val="90000"/>
              </a:lnSpc>
            </a:pPr>
            <a:endParaRPr lang="en-US" dirty="0">
              <a:ea typeface="ＭＳ Ｐゴシック" charset="0"/>
              <a:cs typeface="ＭＳ Ｐゴシック" charset="0"/>
            </a:endParaRPr>
          </a:p>
          <a:p>
            <a:pPr>
              <a:lnSpc>
                <a:spcPct val="90000"/>
              </a:lnSpc>
            </a:pPr>
            <a:endParaRPr lang="en-US" dirty="0">
              <a:ea typeface="ＭＳ Ｐゴシック" charset="0"/>
              <a:cs typeface="ＭＳ Ｐゴシック" charset="0"/>
            </a:endParaRPr>
          </a:p>
          <a:p>
            <a:pPr lvl="1">
              <a:lnSpc>
                <a:spcPct val="90000"/>
              </a:lnSpc>
            </a:pPr>
            <a:r>
              <a:rPr lang="en-US" dirty="0">
                <a:ea typeface="ＭＳ Ｐゴシック" charset="0"/>
                <a:cs typeface="ＭＳ Ｐゴシック" charset="0"/>
              </a:rPr>
              <a:t>Rollback of T1 requires rollback of T2!</a:t>
            </a:r>
          </a:p>
        </p:txBody>
      </p:sp>
      <p:sp>
        <p:nvSpPr>
          <p:cNvPr id="105478" name="Rectangle 4"/>
          <p:cNvSpPr>
            <a:spLocks noChangeArrowheads="1"/>
          </p:cNvSpPr>
          <p:nvPr/>
        </p:nvSpPr>
        <p:spPr bwMode="auto">
          <a:xfrm>
            <a:off x="457200" y="4425950"/>
            <a:ext cx="8032750" cy="643766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488" tIns="44450" rIns="90488" bIns="44450">
            <a:spAutoFit/>
          </a:bodyPr>
          <a:lstStyle/>
          <a:p>
            <a:r>
              <a:rPr lang="en-US" dirty="0"/>
              <a:t>T1: 	R(A), W(A),   	               R(B), W(B), Abort</a:t>
            </a:r>
          </a:p>
          <a:p>
            <a:r>
              <a:rPr lang="en-US" dirty="0"/>
              <a:t>T2:			R(A), W(A),</a:t>
            </a:r>
          </a:p>
        </p:txBody>
      </p:sp>
      <p:sp>
        <p:nvSpPr>
          <p:cNvPr id="105479" name="Rectangle 5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>
                <a:latin typeface="+mn-lt"/>
                <a:ea typeface="ＭＳ Ｐゴシック" charset="0"/>
                <a:cs typeface="ＭＳ Ｐゴシック" charset="0"/>
              </a:rPr>
              <a:t>Aborting a Transaction (i.e., Rollback)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0ACD9-E499-1B4D-A819-2E5B3B5A6B54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383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Strict 2PL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Allows only CS schedules, but it is actually stronger than needed for that purpose</a:t>
            </a:r>
          </a:p>
        </p:txBody>
      </p:sp>
      <p:sp>
        <p:nvSpPr>
          <p:cNvPr id="4" name="Line 5"/>
          <p:cNvSpPr>
            <a:spLocks noChangeShapeType="1"/>
          </p:cNvSpPr>
          <p:nvPr/>
        </p:nvSpPr>
        <p:spPr bwMode="auto">
          <a:xfrm>
            <a:off x="1676400" y="3653225"/>
            <a:ext cx="57912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" name="Text Box 6"/>
          <p:cNvSpPr txBox="1">
            <a:spLocks noChangeArrowheads="1"/>
          </p:cNvSpPr>
          <p:nvPr/>
        </p:nvSpPr>
        <p:spPr bwMode="auto">
          <a:xfrm>
            <a:off x="6636008" y="3955793"/>
            <a:ext cx="75513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8575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dirty="0">
                <a:latin typeface="+mn-lt"/>
              </a:rPr>
              <a:t>time</a:t>
            </a:r>
          </a:p>
        </p:txBody>
      </p:sp>
      <p:sp>
        <p:nvSpPr>
          <p:cNvPr id="6" name="Line 7"/>
          <p:cNvSpPr>
            <a:spLocks noChangeShapeType="1"/>
          </p:cNvSpPr>
          <p:nvPr/>
        </p:nvSpPr>
        <p:spPr bwMode="auto">
          <a:xfrm flipV="1">
            <a:off x="1676400" y="1748225"/>
            <a:ext cx="0" cy="1905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" name="Text Box 8"/>
          <p:cNvSpPr txBox="1">
            <a:spLocks noChangeArrowheads="1"/>
          </p:cNvSpPr>
          <p:nvPr/>
        </p:nvSpPr>
        <p:spPr bwMode="auto">
          <a:xfrm>
            <a:off x="236538" y="2205425"/>
            <a:ext cx="10556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8575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>
                <a:latin typeface="+mn-lt"/>
              </a:rPr>
              <a:t># locks</a:t>
            </a:r>
          </a:p>
        </p:txBody>
      </p:sp>
      <p:sp>
        <p:nvSpPr>
          <p:cNvPr id="8" name="Freeform 11"/>
          <p:cNvSpPr>
            <a:spLocks/>
          </p:cNvSpPr>
          <p:nvPr/>
        </p:nvSpPr>
        <p:spPr bwMode="auto">
          <a:xfrm>
            <a:off x="1951038" y="2084775"/>
            <a:ext cx="4754562" cy="1568450"/>
          </a:xfrm>
          <a:custGeom>
            <a:avLst/>
            <a:gdLst>
              <a:gd name="T0" fmla="*/ 0 w 2995"/>
              <a:gd name="T1" fmla="*/ 2147483647 h 988"/>
              <a:gd name="T2" fmla="*/ 2147483647 w 2995"/>
              <a:gd name="T3" fmla="*/ 2147483647 h 988"/>
              <a:gd name="T4" fmla="*/ 2147483647 w 2995"/>
              <a:gd name="T5" fmla="*/ 2147483647 h 988"/>
              <a:gd name="T6" fmla="*/ 2147483647 w 2995"/>
              <a:gd name="T7" fmla="*/ 2147483647 h 988"/>
              <a:gd name="T8" fmla="*/ 2147483647 w 2995"/>
              <a:gd name="T9" fmla="*/ 0 h 988"/>
              <a:gd name="T10" fmla="*/ 2147483647 w 2995"/>
              <a:gd name="T11" fmla="*/ 2147483647 h 988"/>
              <a:gd name="T12" fmla="*/ 2147483647 w 2995"/>
              <a:gd name="T13" fmla="*/ 2147483647 h 988"/>
              <a:gd name="T14" fmla="*/ 2147483647 w 2995"/>
              <a:gd name="T15" fmla="*/ 2147483647 h 988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2995"/>
              <a:gd name="T25" fmla="*/ 0 h 988"/>
              <a:gd name="T26" fmla="*/ 2995 w 2995"/>
              <a:gd name="T27" fmla="*/ 988 h 988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995" h="988">
                <a:moveTo>
                  <a:pt x="0" y="969"/>
                </a:moveTo>
                <a:lnTo>
                  <a:pt x="451" y="604"/>
                </a:lnTo>
                <a:lnTo>
                  <a:pt x="883" y="316"/>
                </a:lnTo>
                <a:lnTo>
                  <a:pt x="1603" y="28"/>
                </a:lnTo>
                <a:lnTo>
                  <a:pt x="2085" y="0"/>
                </a:lnTo>
                <a:lnTo>
                  <a:pt x="2323" y="220"/>
                </a:lnTo>
                <a:lnTo>
                  <a:pt x="2803" y="460"/>
                </a:lnTo>
                <a:lnTo>
                  <a:pt x="2995" y="988"/>
                </a:lnTo>
              </a:path>
            </a:pathLst>
          </a:custGeom>
          <a:noFill/>
          <a:ln w="57150">
            <a:solidFill>
              <a:schemeClr val="tx1"/>
            </a:solidFill>
            <a:round/>
            <a:headEnd type="none" w="sm" len="sm"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" name="Freeform 12"/>
          <p:cNvSpPr>
            <a:spLocks/>
          </p:cNvSpPr>
          <p:nvPr/>
        </p:nvSpPr>
        <p:spPr bwMode="auto">
          <a:xfrm>
            <a:off x="3276600" y="1595825"/>
            <a:ext cx="1905000" cy="2286000"/>
          </a:xfrm>
          <a:custGeom>
            <a:avLst/>
            <a:gdLst>
              <a:gd name="T0" fmla="*/ 2147483647 w 1200"/>
              <a:gd name="T1" fmla="*/ 0 h 1440"/>
              <a:gd name="T2" fmla="*/ 2147483647 w 1200"/>
              <a:gd name="T3" fmla="*/ 2147483647 h 1440"/>
              <a:gd name="T4" fmla="*/ 0 w 1200"/>
              <a:gd name="T5" fmla="*/ 2147483647 h 1440"/>
              <a:gd name="T6" fmla="*/ 0 60000 65536"/>
              <a:gd name="T7" fmla="*/ 0 60000 65536"/>
              <a:gd name="T8" fmla="*/ 0 60000 65536"/>
              <a:gd name="T9" fmla="*/ 0 w 1200"/>
              <a:gd name="T10" fmla="*/ 0 h 1440"/>
              <a:gd name="T11" fmla="*/ 1200 w 1200"/>
              <a:gd name="T12" fmla="*/ 1440 h 144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200" h="1440">
                <a:moveTo>
                  <a:pt x="1200" y="0"/>
                </a:moveTo>
                <a:lnTo>
                  <a:pt x="1200" y="1440"/>
                </a:lnTo>
                <a:lnTo>
                  <a:pt x="0" y="1440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Text Box 13"/>
          <p:cNvSpPr txBox="1">
            <a:spLocks noChangeArrowheads="1"/>
          </p:cNvSpPr>
          <p:nvPr/>
        </p:nvSpPr>
        <p:spPr bwMode="auto">
          <a:xfrm>
            <a:off x="1362614" y="3650993"/>
            <a:ext cx="201028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8575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dirty="0">
                <a:latin typeface="+mn-lt"/>
              </a:rPr>
              <a:t>growing phase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213754" y="1929001"/>
            <a:ext cx="1699511" cy="172422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 Box 13"/>
          <p:cNvSpPr txBox="1">
            <a:spLocks noChangeArrowheads="1"/>
          </p:cNvSpPr>
          <p:nvPr/>
        </p:nvSpPr>
        <p:spPr bwMode="auto">
          <a:xfrm>
            <a:off x="5445630" y="2205425"/>
            <a:ext cx="2935269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8575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dirty="0">
                <a:latin typeface="+mn-lt"/>
              </a:rPr>
              <a:t>Release all locks</a:t>
            </a:r>
          </a:p>
          <a:p>
            <a:pPr algn="ctr"/>
            <a:r>
              <a:rPr lang="en-US" dirty="0">
                <a:latin typeface="+mn-lt"/>
              </a:rPr>
              <a:t> at the end of the </a:t>
            </a:r>
            <a:r>
              <a:rPr lang="en-US" dirty="0" err="1">
                <a:latin typeface="+mn-lt"/>
              </a:rPr>
              <a:t>xact</a:t>
            </a:r>
            <a:endParaRPr lang="en-US" dirty="0">
              <a:latin typeface="+mn-lt"/>
            </a:endParaRPr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0ACD9-E499-1B4D-A819-2E5B3B5A6B54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78955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5" name="Rectangle 75"/>
          <p:cNvSpPr>
            <a:spLocks noChangeArrowheads="1"/>
          </p:cNvSpPr>
          <p:nvPr/>
        </p:nvSpPr>
        <p:spPr bwMode="auto">
          <a:xfrm>
            <a:off x="457200" y="6248400"/>
            <a:ext cx="8686800" cy="381000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/>
            </a:solidFill>
            <a:miter lim="800000"/>
            <a:headEnd type="none" w="sm" len="sm"/>
            <a:tailEnd/>
          </a:ln>
        </p:spPr>
        <p:txBody>
          <a:bodyPr wrap="none" anchor="ctr"/>
          <a:lstStyle/>
          <a:p>
            <a:endParaRPr lang="en-US" dirty="0"/>
          </a:p>
        </p:txBody>
      </p:sp>
      <p:graphicFrame>
        <p:nvGraphicFramePr>
          <p:cNvPr id="132169" name="Group 73"/>
          <p:cNvGraphicFramePr>
            <a:graphicFrameLocks noGrp="1"/>
          </p:cNvGraphicFramePr>
          <p:nvPr>
            <p:ph type="tbl" idx="1"/>
          </p:nvPr>
        </p:nvGraphicFramePr>
        <p:xfrm>
          <a:off x="1295400" y="644525"/>
          <a:ext cx="6324600" cy="5852160"/>
        </p:xfrm>
        <a:graphic>
          <a:graphicData uri="http://schemas.openxmlformats.org/drawingml/2006/table">
            <a:tbl>
              <a:tblPr/>
              <a:tblGrid>
                <a:gridCol w="3584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0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607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ＭＳ Ｐゴシック" charset="0"/>
                        </a:rPr>
                        <a:t>Lock_X(A)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607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ＭＳ Ｐゴシック" charset="0"/>
                        </a:rPr>
                        <a:t>Read(A)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ＭＳ Ｐゴシック" charset="0"/>
                        </a:rPr>
                        <a:t>Lock_S(A)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607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ＭＳ Ｐゴシック" charset="0"/>
                        </a:rPr>
                        <a:t>A: = A-50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607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ＭＳ Ｐゴシック" charset="0"/>
                        </a:rPr>
                        <a:t>Write(A)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607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ＭＳ Ｐゴシック" charset="0"/>
                        </a:rPr>
                        <a:t>Unlock(A)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607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ＭＳ Ｐゴシック" charset="0"/>
                        </a:rPr>
                        <a:t>Read(A)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607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ＭＳ Ｐゴシック" charset="0"/>
                        </a:rPr>
                        <a:t>Unlock(A)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4607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ＭＳ Ｐゴシック" charset="0"/>
                        </a:rPr>
                        <a:t>Lock_S(B)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607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ＭＳ Ｐゴシック" charset="0"/>
                        </a:rPr>
                        <a:t>Lock_X(B)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4607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ＭＳ Ｐゴシック" charset="0"/>
                        </a:rPr>
                        <a:t>Read(B)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4607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ＭＳ Ｐゴシック" charset="0"/>
                        </a:rPr>
                        <a:t>Unlock(B)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4607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ＭＳ Ｐゴシック" charset="0"/>
                        </a:rPr>
                        <a:t>PRINT(A+B)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4607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ＭＳ Ｐゴシック" charset="0"/>
                        </a:rPr>
                        <a:t>Read(B)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4607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ＭＳ Ｐゴシック" charset="0"/>
                        </a:rPr>
                        <a:t>B := B +50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4607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ＭＳ Ｐゴシック" charset="0"/>
                        </a:rPr>
                        <a:t>Write(B)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4607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ＭＳ Ｐゴシック" charset="0"/>
                        </a:rPr>
                        <a:t>Unlock(B)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  <p:sp>
        <p:nvSpPr>
          <p:cNvPr id="71740" name="Text Box 74"/>
          <p:cNvSpPr txBox="1">
            <a:spLocks noChangeArrowheads="1"/>
          </p:cNvSpPr>
          <p:nvPr/>
        </p:nvSpPr>
        <p:spPr bwMode="auto">
          <a:xfrm>
            <a:off x="677922" y="0"/>
            <a:ext cx="7915275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2pPr>
            <a:lvl3pPr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3pPr>
            <a:lvl4pPr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4pPr>
            <a:lvl5pPr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9pPr>
          </a:lstStyle>
          <a:p>
            <a:r>
              <a:rPr lang="en-US" dirty="0">
                <a:solidFill>
                  <a:schemeClr val="accent2"/>
                </a:solidFill>
              </a:rPr>
              <a:t>Non-2PL</a:t>
            </a:r>
            <a:r>
              <a:rPr lang="en-US" dirty="0">
                <a:solidFill>
                  <a:schemeClr val="accent1"/>
                </a:solidFill>
              </a:rPr>
              <a:t>, A= 1000, B=2000, Output =?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A9C85-8669-CF43-A051-2249F7F9953F}" type="slidenum">
              <a:rPr lang="en-US" smtClean="0"/>
              <a:pPr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1086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2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Statement of Problem</a:t>
            </a:r>
          </a:p>
        </p:txBody>
      </p:sp>
      <p:sp>
        <p:nvSpPr>
          <p:cNvPr id="24581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Concurrent execution of independent transactions</a:t>
            </a:r>
          </a:p>
          <a:p>
            <a:pPr lvl="1"/>
            <a:r>
              <a:rPr lang="en-US"/>
              <a:t>utilization/throughput (</a:t>
            </a:r>
            <a:r>
              <a:rPr lang="ja-JP" altLang="en-US"/>
              <a:t>“</a:t>
            </a:r>
            <a:r>
              <a:rPr lang="en-US"/>
              <a:t>hide</a:t>
            </a:r>
            <a:r>
              <a:rPr lang="ja-JP" altLang="en-US"/>
              <a:t>”</a:t>
            </a:r>
            <a:r>
              <a:rPr lang="en-US"/>
              <a:t> waiting for I/Os.)</a:t>
            </a:r>
          </a:p>
          <a:p>
            <a:pPr lvl="1"/>
            <a:r>
              <a:rPr lang="en-US"/>
              <a:t>response time</a:t>
            </a:r>
          </a:p>
          <a:p>
            <a:r>
              <a:rPr lang="en-US"/>
              <a:t>would also like:</a:t>
            </a:r>
          </a:p>
          <a:p>
            <a:pPr lvl="1"/>
            <a:r>
              <a:rPr lang="en-US"/>
              <a:t>correctness &amp;</a:t>
            </a:r>
          </a:p>
          <a:p>
            <a:pPr lvl="1"/>
            <a:r>
              <a:rPr lang="en-US"/>
              <a:t>fairness</a:t>
            </a:r>
          </a:p>
          <a:p>
            <a:r>
              <a:rPr lang="en-US"/>
              <a:t>Example: Book an airplane seat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0ACD9-E499-1B4D-A819-2E5B3B5A6B5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303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3" name="Rectangle 66"/>
          <p:cNvSpPr>
            <a:spLocks noChangeArrowheads="1"/>
          </p:cNvSpPr>
          <p:nvPr/>
        </p:nvSpPr>
        <p:spPr bwMode="auto">
          <a:xfrm>
            <a:off x="457200" y="6248400"/>
            <a:ext cx="8686800" cy="381000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/>
            </a:solidFill>
            <a:miter lim="800000"/>
            <a:headEnd type="none" w="sm" len="sm"/>
            <a:tailEnd/>
          </a:ln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133185" name="Group 65"/>
          <p:cNvGraphicFramePr>
            <a:graphicFrameLocks noGrp="1"/>
          </p:cNvGraphicFramePr>
          <p:nvPr>
            <p:ph type="tbl" idx="1"/>
          </p:nvPr>
        </p:nvGraphicFramePr>
        <p:xfrm>
          <a:off x="1066800" y="685800"/>
          <a:ext cx="7772400" cy="5948363"/>
        </p:xfrm>
        <a:graphic>
          <a:graphicData uri="http://schemas.openxmlformats.org/drawingml/2006/table">
            <a:tbl>
              <a:tblPr/>
              <a:tblGrid>
                <a:gridCol w="3886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86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13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ＭＳ Ｐゴシック" charset="0"/>
                        </a:rPr>
                        <a:t>Lock_X(A)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288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ＭＳ Ｐゴシック" charset="0"/>
                        </a:rPr>
                        <a:t>Read(A)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ＭＳ Ｐゴシック" charset="0"/>
                        </a:rPr>
                        <a:t>Lock_S(A)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ＭＳ Ｐゴシック" charset="0"/>
                        </a:rPr>
                        <a:t>A: = A-50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196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ＭＳ Ｐゴシック" charset="0"/>
                        </a:rPr>
                        <a:t>Write(A)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ＭＳ Ｐゴシック" charset="0"/>
                        </a:rPr>
                        <a:t>Lock_X(B)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288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ＭＳ Ｐゴシック" charset="0"/>
                        </a:rPr>
                        <a:t>Unlock(A)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ＭＳ Ｐゴシック" charset="0"/>
                        </a:rPr>
                        <a:t>Read(A)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288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ＭＳ Ｐゴシック" charset="0"/>
                        </a:rPr>
                        <a:t>Lock_S(B)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4288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ＭＳ Ｐゴシック" charset="0"/>
                        </a:rPr>
                        <a:t>Read(B)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ＭＳ Ｐゴシック" charset="0"/>
                        </a:rPr>
                        <a:t>B := B +50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4288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ＭＳ Ｐゴシック" charset="0"/>
                        </a:rPr>
                        <a:t>Write(B)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ＭＳ Ｐゴシック" charset="0"/>
                        </a:rPr>
                        <a:t>Unlock(B)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ＭＳ Ｐゴシック" charset="0"/>
                        </a:rPr>
                        <a:t>Unlock(A)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4288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ＭＳ Ｐゴシック" charset="0"/>
                        </a:rPr>
                        <a:t>Read(B)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ＭＳ Ｐゴシック" charset="0"/>
                        </a:rPr>
                        <a:t>Unlock(B)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4288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ＭＳ Ｐゴシック" charset="0"/>
                        </a:rPr>
                        <a:t>PRINT(A+B)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  <p:sp>
        <p:nvSpPr>
          <p:cNvPr id="73788" name="Text Box 56"/>
          <p:cNvSpPr txBox="1">
            <a:spLocks noChangeArrowheads="1"/>
          </p:cNvSpPr>
          <p:nvPr/>
        </p:nvSpPr>
        <p:spPr bwMode="auto">
          <a:xfrm>
            <a:off x="1514475" y="0"/>
            <a:ext cx="6867525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2pPr>
            <a:lvl3pPr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3pPr>
            <a:lvl4pPr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4pPr>
            <a:lvl5pPr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9pPr>
          </a:lstStyle>
          <a:p>
            <a:r>
              <a:rPr lang="en-US">
                <a:solidFill>
                  <a:schemeClr val="accent2"/>
                </a:solidFill>
              </a:rPr>
              <a:t>2PL</a:t>
            </a:r>
            <a:r>
              <a:rPr lang="en-US">
                <a:solidFill>
                  <a:schemeClr val="accent1"/>
                </a:solidFill>
              </a:rPr>
              <a:t>, A= 1000, B=2000, Output =?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A9C85-8669-CF43-A051-2249F7F9953F}" type="slidenum">
              <a:rPr lang="en-US" smtClean="0"/>
              <a:pPr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61300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81" name="Rectangle 1093"/>
          <p:cNvSpPr>
            <a:spLocks noChangeArrowheads="1"/>
          </p:cNvSpPr>
          <p:nvPr/>
        </p:nvSpPr>
        <p:spPr bwMode="auto">
          <a:xfrm>
            <a:off x="457200" y="6248400"/>
            <a:ext cx="8686800" cy="381000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/>
            </a:solidFill>
            <a:miter lim="800000"/>
            <a:headEnd type="none" w="sm" len="sm"/>
            <a:tailEnd/>
          </a:ln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134212" name="Group 1092"/>
          <p:cNvGraphicFramePr>
            <a:graphicFrameLocks noGrp="1"/>
          </p:cNvGraphicFramePr>
          <p:nvPr>
            <p:ph type="tbl" idx="1"/>
          </p:nvPr>
        </p:nvGraphicFramePr>
        <p:xfrm>
          <a:off x="1066800" y="490538"/>
          <a:ext cx="7772400" cy="5948363"/>
        </p:xfrm>
        <a:graphic>
          <a:graphicData uri="http://schemas.openxmlformats.org/drawingml/2006/table">
            <a:tbl>
              <a:tblPr/>
              <a:tblGrid>
                <a:gridCol w="3886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86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13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ＭＳ Ｐゴシック" charset="0"/>
                        </a:rPr>
                        <a:t>Lock_X(A)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288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ＭＳ Ｐゴシック" charset="0"/>
                        </a:rPr>
                        <a:t>Read(A)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ＭＳ Ｐゴシック" charset="0"/>
                        </a:rPr>
                        <a:t>Lock_S(A)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ＭＳ Ｐゴシック" charset="0"/>
                        </a:rPr>
                        <a:t>A: = A-50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196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ＭＳ Ｐゴシック" charset="0"/>
                        </a:rPr>
                        <a:t>Write(A)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ＭＳ Ｐゴシック" charset="0"/>
                        </a:rPr>
                        <a:t>Lock_X(B)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288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ＭＳ Ｐゴシック" charset="0"/>
                        </a:rPr>
                        <a:t>Read(B)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ＭＳ Ｐゴシック" charset="0"/>
                        </a:rPr>
                        <a:t>B := B +50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288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ＭＳ Ｐゴシック" charset="0"/>
                        </a:rPr>
                        <a:t>Write(B)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ＭＳ Ｐゴシック" charset="0"/>
                        </a:rPr>
                        <a:t>Unlock(A)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4288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ＭＳ Ｐゴシック" charset="0"/>
                        </a:rPr>
                        <a:t>Unlock(B)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ＭＳ Ｐゴシック" charset="0"/>
                        </a:rPr>
                        <a:t>Read(A)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4288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ＭＳ Ｐゴシック" charset="0"/>
                        </a:rPr>
                        <a:t>Lock_S(B)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ＭＳ Ｐゴシック" charset="0"/>
                        </a:rPr>
                        <a:t>Read(B)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4288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ＭＳ Ｐゴシック" charset="0"/>
                        </a:rPr>
                        <a:t>PRINT(A+B)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ＭＳ Ｐゴシック" charset="0"/>
                        </a:rPr>
                        <a:t>Unlock(A)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4288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ＭＳ Ｐゴシック" charset="0"/>
                        </a:rPr>
                        <a:t>Unlock(B)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  <p:sp>
        <p:nvSpPr>
          <p:cNvPr id="75836" name="Text Box 1080"/>
          <p:cNvSpPr txBox="1">
            <a:spLocks noChangeArrowheads="1"/>
          </p:cNvSpPr>
          <p:nvPr/>
        </p:nvSpPr>
        <p:spPr bwMode="auto">
          <a:xfrm>
            <a:off x="1547813" y="-50800"/>
            <a:ext cx="7215187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2pPr>
            <a:lvl3pPr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3pPr>
            <a:lvl4pPr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4pPr>
            <a:lvl5pPr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9pPr>
          </a:lstStyle>
          <a:p>
            <a:r>
              <a:rPr lang="en-US" sz="3200">
                <a:solidFill>
                  <a:schemeClr val="accent2"/>
                </a:solidFill>
              </a:rPr>
              <a:t>Strict 2PL</a:t>
            </a:r>
            <a:r>
              <a:rPr lang="en-US" sz="3200">
                <a:solidFill>
                  <a:schemeClr val="accent1"/>
                </a:solidFill>
              </a:rPr>
              <a:t>, A= 1000, B=2000, Output =?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A9C85-8669-CF43-A051-2249F7F9953F}" type="slidenum">
              <a:rPr lang="en-US" smtClean="0"/>
              <a:pPr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18154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9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charset="0"/>
                <a:cs typeface="ＭＳ Ｐゴシック" charset="0"/>
              </a:rPr>
              <a:t>Venn diagram</a:t>
            </a:r>
          </a:p>
        </p:txBody>
      </p:sp>
      <p:sp>
        <p:nvSpPr>
          <p:cNvPr id="123910" name="Oval 5"/>
          <p:cNvSpPr>
            <a:spLocks noChangeArrowheads="1"/>
          </p:cNvSpPr>
          <p:nvPr/>
        </p:nvSpPr>
        <p:spPr bwMode="auto">
          <a:xfrm>
            <a:off x="1066800" y="1828800"/>
            <a:ext cx="6553200" cy="3276600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23911" name="Oval 6"/>
          <p:cNvSpPr>
            <a:spLocks noChangeArrowheads="1"/>
          </p:cNvSpPr>
          <p:nvPr/>
        </p:nvSpPr>
        <p:spPr bwMode="auto">
          <a:xfrm>
            <a:off x="3048000" y="2209800"/>
            <a:ext cx="4419600" cy="2514600"/>
          </a:xfrm>
          <a:prstGeom prst="ellipse">
            <a:avLst/>
          </a:prstGeom>
          <a:noFill/>
          <a:ln w="3810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23912" name="Text Box 7"/>
          <p:cNvSpPr txBox="1">
            <a:spLocks noChangeArrowheads="1"/>
          </p:cNvSpPr>
          <p:nvPr/>
        </p:nvSpPr>
        <p:spPr bwMode="auto">
          <a:xfrm>
            <a:off x="3810000" y="2362200"/>
            <a:ext cx="2743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2pPr>
            <a:lvl3pPr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3pPr>
            <a:lvl4pPr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4pPr>
            <a:lvl5pPr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2400" b="1" dirty="0">
                <a:solidFill>
                  <a:srgbClr val="FF3300"/>
                </a:solidFill>
                <a:latin typeface="+mn-lt"/>
              </a:rPr>
              <a:t>2PL schedules</a:t>
            </a:r>
            <a:endParaRPr lang="en-US" sz="2400" b="1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23913" name="Oval 8"/>
          <p:cNvSpPr>
            <a:spLocks noChangeArrowheads="1"/>
          </p:cNvSpPr>
          <p:nvPr/>
        </p:nvSpPr>
        <p:spPr bwMode="auto">
          <a:xfrm>
            <a:off x="4876800" y="2971800"/>
            <a:ext cx="2514600" cy="990600"/>
          </a:xfrm>
          <a:prstGeom prst="ellipse">
            <a:avLst/>
          </a:prstGeom>
          <a:noFill/>
          <a:ln w="38100">
            <a:solidFill>
              <a:srgbClr val="6699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23914" name="Text Box 9"/>
          <p:cNvSpPr txBox="1">
            <a:spLocks noChangeArrowheads="1"/>
          </p:cNvSpPr>
          <p:nvPr/>
        </p:nvSpPr>
        <p:spPr bwMode="auto">
          <a:xfrm>
            <a:off x="1219200" y="3048000"/>
            <a:ext cx="17526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2pPr>
            <a:lvl3pPr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3pPr>
            <a:lvl4pPr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4pPr>
            <a:lvl5pPr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2400" b="1" dirty="0" err="1">
                <a:solidFill>
                  <a:schemeClr val="tx1"/>
                </a:solidFill>
                <a:latin typeface="+mn-lt"/>
              </a:rPr>
              <a:t>serializable</a:t>
            </a:r>
            <a:r>
              <a:rPr lang="en-US" sz="2400" b="1" dirty="0">
                <a:solidFill>
                  <a:schemeClr val="tx1"/>
                </a:solidFill>
                <a:latin typeface="+mn-lt"/>
              </a:rPr>
              <a:t> schedules</a:t>
            </a:r>
          </a:p>
        </p:txBody>
      </p:sp>
      <p:sp>
        <p:nvSpPr>
          <p:cNvPr id="123915" name="Text Box 10"/>
          <p:cNvSpPr txBox="1">
            <a:spLocks noChangeArrowheads="1"/>
          </p:cNvSpPr>
          <p:nvPr/>
        </p:nvSpPr>
        <p:spPr bwMode="auto">
          <a:xfrm>
            <a:off x="5334000" y="3200400"/>
            <a:ext cx="1676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2pPr>
            <a:lvl3pPr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3pPr>
            <a:lvl4pPr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4pPr>
            <a:lvl5pPr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2400" b="1" dirty="0">
                <a:solidFill>
                  <a:srgbClr val="669900"/>
                </a:solidFill>
                <a:latin typeface="+mn-lt"/>
              </a:rPr>
              <a:t>serial </a:t>
            </a:r>
            <a:r>
              <a:rPr lang="en-US" sz="2400" b="1" dirty="0" err="1">
                <a:solidFill>
                  <a:srgbClr val="669900"/>
                </a:solidFill>
                <a:latin typeface="+mn-lt"/>
              </a:rPr>
              <a:t>sch</a:t>
            </a:r>
            <a:r>
              <a:rPr lang="ja-JP" altLang="en-US" sz="2400" b="1" dirty="0">
                <a:solidFill>
                  <a:srgbClr val="669900"/>
                </a:solidFill>
                <a:latin typeface="+mn-lt"/>
              </a:rPr>
              <a:t>’</a:t>
            </a:r>
            <a:r>
              <a:rPr lang="en-US" sz="2400" b="1" dirty="0">
                <a:solidFill>
                  <a:srgbClr val="669900"/>
                </a:solidFill>
                <a:latin typeface="+mn-lt"/>
              </a:rPr>
              <a:t>s</a:t>
            </a:r>
            <a:endParaRPr lang="en-US" sz="2400" b="1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23916" name="Text Box 11"/>
          <p:cNvSpPr txBox="1">
            <a:spLocks noChangeArrowheads="1"/>
          </p:cNvSpPr>
          <p:nvPr/>
        </p:nvSpPr>
        <p:spPr bwMode="auto">
          <a:xfrm>
            <a:off x="3810000" y="3200400"/>
            <a:ext cx="1219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2pPr>
            <a:lvl3pPr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3pPr>
            <a:lvl4pPr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4pPr>
            <a:lvl5pPr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CF0E30"/>
                </a:solidFill>
                <a:latin typeface="Book Antiqua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2400" b="1" dirty="0">
                <a:solidFill>
                  <a:srgbClr val="000000"/>
                </a:solidFill>
                <a:latin typeface="+mn-lt"/>
              </a:rPr>
              <a:t>2PLC</a:t>
            </a:r>
            <a:endParaRPr lang="en-US" sz="2400" b="1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23917" name="Oval 12"/>
          <p:cNvSpPr>
            <a:spLocks noChangeArrowheads="1"/>
          </p:cNvSpPr>
          <p:nvPr/>
        </p:nvSpPr>
        <p:spPr bwMode="auto">
          <a:xfrm>
            <a:off x="3657600" y="2819400"/>
            <a:ext cx="3810000" cy="1295400"/>
          </a:xfrm>
          <a:prstGeom prst="ellips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0ACD9-E499-1B4D-A819-2E5B3B5A6B54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40842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Isolation Levels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3F611-2E18-BC42-A0D0-FE1219C01F2F}" type="slidenum">
              <a:rPr lang="en-US" smtClean="0"/>
              <a:t>83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594" y="2051405"/>
            <a:ext cx="8297713" cy="227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6118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SET TRANSACTION </a:t>
            </a:r>
            <a:br>
              <a:rPr lang="en-US" dirty="0"/>
            </a:br>
            <a:r>
              <a:rPr lang="en-US" dirty="0"/>
              <a:t>ISOLATION LEVEL &lt;level&gt;</a:t>
            </a:r>
            <a:br>
              <a:rPr lang="en-US" dirty="0"/>
            </a:br>
            <a:br>
              <a:rPr lang="en-US" dirty="0"/>
            </a:br>
            <a:endParaRPr lang="en-US" dirty="0"/>
          </a:p>
          <a:p>
            <a:r>
              <a:rPr lang="en-US" dirty="0"/>
              <a:t>(do after BEGIN TRANSACTION)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3F611-2E18-BC42-A0D0-FE1219C01F2F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307345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(Review) Goal: ACID Properties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i="1" dirty="0">
                <a:solidFill>
                  <a:srgbClr val="FF0066"/>
                </a:solidFill>
              </a:rPr>
              <a:t>ACID transactions</a:t>
            </a:r>
            <a:r>
              <a:rPr lang="en-US" dirty="0"/>
              <a:t>  are:</a:t>
            </a:r>
          </a:p>
          <a:p>
            <a:pPr lvl="1"/>
            <a:r>
              <a:rPr lang="en-US" i="1" dirty="0">
                <a:solidFill>
                  <a:srgbClr val="33CC33"/>
                </a:solidFill>
              </a:rPr>
              <a:t>Atomic</a:t>
            </a:r>
            <a:r>
              <a:rPr lang="en-US" dirty="0"/>
              <a:t> : Whole transaction or none is done.</a:t>
            </a:r>
          </a:p>
          <a:p>
            <a:pPr lvl="1"/>
            <a:r>
              <a:rPr lang="en-US" i="1" dirty="0">
                <a:solidFill>
                  <a:srgbClr val="33CC33"/>
                </a:solidFill>
              </a:rPr>
              <a:t>Consistent</a:t>
            </a:r>
            <a:r>
              <a:rPr lang="en-US" dirty="0"/>
              <a:t> : Database constraints preserved.</a:t>
            </a:r>
          </a:p>
          <a:p>
            <a:pPr lvl="1"/>
            <a:r>
              <a:rPr lang="en-US" i="1" dirty="0">
                <a:solidFill>
                  <a:srgbClr val="33CC33"/>
                </a:solidFill>
              </a:rPr>
              <a:t>Isolated </a:t>
            </a:r>
            <a:r>
              <a:rPr lang="en-US" dirty="0"/>
              <a:t>: It appears to the user as if only one process executes at a time.</a:t>
            </a:r>
          </a:p>
          <a:p>
            <a:pPr lvl="1"/>
            <a:r>
              <a:rPr lang="en-US" i="1" dirty="0">
                <a:solidFill>
                  <a:srgbClr val="33CC33"/>
                </a:solidFill>
              </a:rPr>
              <a:t>Durable</a:t>
            </a:r>
            <a:r>
              <a:rPr lang="en-US" dirty="0">
                <a:solidFill>
                  <a:srgbClr val="33CC33"/>
                </a:solidFill>
              </a:rPr>
              <a:t> </a:t>
            </a:r>
            <a:r>
              <a:rPr lang="en-US" dirty="0"/>
              <a:t>: Effects of a process survive a crash.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0ACD9-E499-1B4D-A819-2E5B3B5A6B54}" type="slidenum">
              <a:rPr lang="en-US" smtClean="0"/>
              <a:t>85</a:t>
            </a:fld>
            <a:endParaRPr lang="en-US"/>
          </a:p>
        </p:txBody>
      </p:sp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2522244" y="4931331"/>
            <a:ext cx="6621756" cy="830997"/>
          </a:xfrm>
          <a:prstGeom prst="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b="1" dirty="0">
                <a:solidFill>
                  <a:schemeClr val="bg1"/>
                </a:solidFill>
                <a:latin typeface="+mn-lt"/>
              </a:rPr>
              <a:t>What happens if system crashes between </a:t>
            </a:r>
            <a:r>
              <a:rPr lang="en-US" b="1" i="1" dirty="0">
                <a:solidFill>
                  <a:schemeClr val="bg1"/>
                </a:solidFill>
                <a:latin typeface="+mn-lt"/>
              </a:rPr>
              <a:t>commit</a:t>
            </a:r>
            <a:r>
              <a:rPr lang="en-US" b="1" dirty="0">
                <a:solidFill>
                  <a:schemeClr val="bg1"/>
                </a:solidFill>
                <a:latin typeface="+mn-lt"/>
              </a:rPr>
              <a:t> and </a:t>
            </a:r>
            <a:r>
              <a:rPr lang="en-US" b="1" i="1" dirty="0">
                <a:solidFill>
                  <a:schemeClr val="bg1"/>
                </a:solidFill>
                <a:latin typeface="+mn-lt"/>
              </a:rPr>
              <a:t>flushing modified data to disk </a:t>
            </a:r>
            <a:r>
              <a:rPr lang="en-US" b="1" dirty="0">
                <a:solidFill>
                  <a:schemeClr val="bg1"/>
                </a:solidFill>
                <a:latin typeface="+mn-lt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88687915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n-lt"/>
                <a:ea typeface="ＭＳ Ｐゴシック" charset="0"/>
                <a:cs typeface="ＭＳ Ｐゴシック" charset="0"/>
              </a:rPr>
              <a:t>Problem definition</a:t>
            </a:r>
          </a:p>
        </p:txBody>
      </p:sp>
      <p:sp>
        <p:nvSpPr>
          <p:cNvPr id="11367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a typeface="ＭＳ Ｐゴシック" charset="0"/>
                <a:cs typeface="ＭＳ Ｐゴシック" charset="0"/>
              </a:rPr>
              <a:t>Records are on disk</a:t>
            </a:r>
          </a:p>
          <a:p>
            <a:r>
              <a:rPr lang="en-US" dirty="0">
                <a:ea typeface="ＭＳ Ｐゴシック" charset="0"/>
                <a:cs typeface="ＭＳ Ｐゴシック" charset="0"/>
              </a:rPr>
              <a:t>for updates, they are copied in memory</a:t>
            </a:r>
          </a:p>
          <a:p>
            <a:r>
              <a:rPr lang="en-US" dirty="0">
                <a:ea typeface="ＭＳ Ｐゴシック" charset="0"/>
                <a:cs typeface="ＭＳ Ｐゴシック" charset="0"/>
              </a:rPr>
              <a:t>and flushed back on disk, </a:t>
            </a:r>
            <a:r>
              <a:rPr lang="en-US" i="1" dirty="0">
                <a:ea typeface="ＭＳ Ｐゴシック" charset="0"/>
                <a:cs typeface="ＭＳ Ｐゴシック" charset="0"/>
              </a:rPr>
              <a:t>at the discretion of the O.S.!</a:t>
            </a:r>
          </a:p>
          <a:p>
            <a:pPr lvl="1"/>
            <a:r>
              <a:rPr lang="en-US" i="1" dirty="0">
                <a:ea typeface="ＭＳ Ｐゴシック" charset="0"/>
                <a:cs typeface="ＭＳ Ｐゴシック" charset="0"/>
              </a:rPr>
              <a:t>(although you can force it)</a:t>
            </a:r>
            <a:endParaRPr lang="en-US" dirty="0">
              <a:ea typeface="ＭＳ Ｐゴシック" charset="0"/>
              <a:cs typeface="ＭＳ Ｐゴシック" charset="0"/>
            </a:endParaRPr>
          </a:p>
        </p:txBody>
      </p:sp>
      <p:sp>
        <p:nvSpPr>
          <p:cNvPr id="294916" name="Rectangle 4"/>
          <p:cNvSpPr>
            <a:spLocks noChangeArrowheads="1"/>
          </p:cNvSpPr>
          <p:nvPr/>
        </p:nvSpPr>
        <p:spPr bwMode="auto">
          <a:xfrm>
            <a:off x="230188" y="288925"/>
            <a:ext cx="508022" cy="707886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r>
              <a:rPr lang="en-US" sz="4000" b="1">
                <a:solidFill>
                  <a:srgbClr val="FF0000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0ACD9-E499-1B4D-A819-2E5B3B5A6B54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41871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n-lt"/>
                <a:ea typeface="ＭＳ Ｐゴシック" charset="0"/>
                <a:cs typeface="ＭＳ Ｐゴシック" charset="0"/>
              </a:rPr>
              <a:t>Problem definition</a:t>
            </a:r>
          </a:p>
        </p:txBody>
      </p:sp>
      <p:sp>
        <p:nvSpPr>
          <p:cNvPr id="11367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4756150"/>
          </a:xfrm>
        </p:spPr>
        <p:txBody>
          <a:bodyPr>
            <a:normAutofit/>
          </a:bodyPr>
          <a:lstStyle/>
          <a:p>
            <a:r>
              <a:rPr lang="en-US" dirty="0">
                <a:ea typeface="ＭＳ Ｐゴシック" charset="0"/>
                <a:cs typeface="ＭＳ Ｐゴシック" charset="0"/>
              </a:rPr>
              <a:t>Records are on disk</a:t>
            </a:r>
          </a:p>
          <a:p>
            <a:r>
              <a:rPr lang="en-US" dirty="0">
                <a:ea typeface="ＭＳ Ｐゴシック" charset="0"/>
                <a:cs typeface="ＭＳ Ｐゴシック" charset="0"/>
              </a:rPr>
              <a:t>for updates, they are copied in memory</a:t>
            </a:r>
          </a:p>
          <a:p>
            <a:r>
              <a:rPr lang="en-US" dirty="0">
                <a:ea typeface="ＭＳ Ｐゴシック" charset="0"/>
                <a:cs typeface="ＭＳ Ｐゴシック" charset="0"/>
              </a:rPr>
              <a:t>and flushed back on disk, </a:t>
            </a:r>
            <a:r>
              <a:rPr lang="en-US" i="1" dirty="0">
                <a:ea typeface="ＭＳ Ｐゴシック" charset="0"/>
                <a:cs typeface="ＭＳ Ｐゴシック" charset="0"/>
              </a:rPr>
              <a:t>at the discretion of the O.S.!</a:t>
            </a:r>
          </a:p>
          <a:p>
            <a:pPr lvl="1"/>
            <a:r>
              <a:rPr lang="en-US" i="1" dirty="0">
                <a:ea typeface="ＭＳ Ｐゴシック" charset="0"/>
                <a:cs typeface="ＭＳ Ｐゴシック" charset="0"/>
              </a:rPr>
              <a:t>(although you can force it)</a:t>
            </a:r>
            <a:br>
              <a:rPr lang="en-US" i="1" dirty="0">
                <a:ea typeface="ＭＳ Ｐゴシック" charset="0"/>
                <a:cs typeface="ＭＳ Ｐゴシック" charset="0"/>
              </a:rPr>
            </a:br>
            <a:endParaRPr lang="en-US" i="1" dirty="0">
              <a:ea typeface="ＭＳ Ｐゴシック" charset="0"/>
              <a:cs typeface="ＭＳ Ｐゴシック" charset="0"/>
            </a:endParaRPr>
          </a:p>
          <a:p>
            <a:r>
              <a:rPr lang="en-US" b="1" dirty="0">
                <a:ea typeface="ＭＳ Ｐゴシック" charset="0"/>
                <a:cs typeface="ＭＳ Ｐゴシック" charset="0"/>
              </a:rPr>
              <a:t>Solution: Write-ahead log</a:t>
            </a:r>
          </a:p>
          <a:p>
            <a:pPr lvl="1"/>
            <a:r>
              <a:rPr lang="en-US" b="1" dirty="0">
                <a:ea typeface="ＭＳ Ｐゴシック" charset="0"/>
                <a:cs typeface="ＭＳ Ｐゴシック" charset="0"/>
              </a:rPr>
              <a:t>All modifications are written to a log before they are applied to the DB.</a:t>
            </a:r>
          </a:p>
        </p:txBody>
      </p:sp>
      <p:sp>
        <p:nvSpPr>
          <p:cNvPr id="294916" name="Rectangle 4"/>
          <p:cNvSpPr>
            <a:spLocks noChangeArrowheads="1"/>
          </p:cNvSpPr>
          <p:nvPr/>
        </p:nvSpPr>
        <p:spPr bwMode="auto">
          <a:xfrm>
            <a:off x="230188" y="288925"/>
            <a:ext cx="508022" cy="707886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r>
              <a:rPr lang="en-US" sz="4000" b="1">
                <a:solidFill>
                  <a:srgbClr val="FF0000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0ACD9-E499-1B4D-A819-2E5B3B5A6B54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3511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  <a:ea typeface="ＭＳ Ｐゴシック" charset="0"/>
                <a:cs typeface="ＭＳ Ｐゴシック" charset="0"/>
              </a:rPr>
              <a:t>Problem definition - </a:t>
            </a:r>
            <a:r>
              <a:rPr lang="en-US" dirty="0" err="1">
                <a:latin typeface="+mn-lt"/>
                <a:ea typeface="ＭＳ Ｐゴシック" charset="0"/>
                <a:cs typeface="ＭＳ Ｐゴシック" charset="0"/>
              </a:rPr>
              <a:t>eg</a:t>
            </a:r>
            <a:r>
              <a:rPr lang="en-US" dirty="0">
                <a:latin typeface="+mn-lt"/>
                <a:ea typeface="ＭＳ Ｐゴシック" charset="0"/>
                <a:cs typeface="ＭＳ Ｐゴシック" charset="0"/>
              </a:rPr>
              <a:t>.:</a:t>
            </a:r>
          </a:p>
        </p:txBody>
      </p:sp>
      <p:sp>
        <p:nvSpPr>
          <p:cNvPr id="11469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905000"/>
            <a:ext cx="2895600" cy="2133600"/>
          </a:xfrm>
        </p:spPr>
        <p:txBody>
          <a:bodyPr/>
          <a:lstStyle/>
          <a:p>
            <a:pPr>
              <a:buFontTx/>
              <a:buNone/>
            </a:pPr>
            <a:r>
              <a:rPr lang="en-US" dirty="0">
                <a:ea typeface="ＭＳ Ｐゴシック" charset="0"/>
                <a:cs typeface="ＭＳ Ｐゴシック" charset="0"/>
              </a:rPr>
              <a:t>read(X)</a:t>
            </a:r>
          </a:p>
          <a:p>
            <a:pPr>
              <a:buFontTx/>
              <a:buNone/>
            </a:pPr>
            <a:r>
              <a:rPr lang="en-US" dirty="0">
                <a:ea typeface="ＭＳ Ｐゴシック" charset="0"/>
                <a:cs typeface="ＭＳ Ｐゴシック" charset="0"/>
              </a:rPr>
              <a:t>X=X+1</a:t>
            </a:r>
          </a:p>
          <a:p>
            <a:pPr>
              <a:buFontTx/>
              <a:buNone/>
            </a:pPr>
            <a:r>
              <a:rPr lang="en-US" dirty="0">
                <a:ea typeface="ＭＳ Ｐゴシック" charset="0"/>
                <a:cs typeface="ＭＳ Ｐゴシック" charset="0"/>
              </a:rPr>
              <a:t>write(X)</a:t>
            </a:r>
          </a:p>
        </p:txBody>
      </p:sp>
      <p:sp>
        <p:nvSpPr>
          <p:cNvPr id="114695" name="Line 4"/>
          <p:cNvSpPr>
            <a:spLocks noChangeShapeType="1"/>
          </p:cNvSpPr>
          <p:nvPr/>
        </p:nvSpPr>
        <p:spPr bwMode="auto">
          <a:xfrm>
            <a:off x="152400" y="2209800"/>
            <a:ext cx="3048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14696" name="Rectangle 5"/>
          <p:cNvSpPr>
            <a:spLocks noChangeArrowheads="1"/>
          </p:cNvSpPr>
          <p:nvPr/>
        </p:nvSpPr>
        <p:spPr bwMode="auto">
          <a:xfrm>
            <a:off x="4191000" y="2057400"/>
            <a:ext cx="1752600" cy="14478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14697" name="Oval 6"/>
          <p:cNvSpPr>
            <a:spLocks noChangeArrowheads="1"/>
          </p:cNvSpPr>
          <p:nvPr/>
        </p:nvSpPr>
        <p:spPr bwMode="auto">
          <a:xfrm>
            <a:off x="7086600" y="2133600"/>
            <a:ext cx="1143000" cy="381000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14698" name="Oval 7"/>
          <p:cNvSpPr>
            <a:spLocks noChangeArrowheads="1"/>
          </p:cNvSpPr>
          <p:nvPr/>
        </p:nvSpPr>
        <p:spPr bwMode="auto">
          <a:xfrm>
            <a:off x="7086600" y="3124200"/>
            <a:ext cx="1143000" cy="381000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14699" name="Line 8"/>
          <p:cNvSpPr>
            <a:spLocks noChangeShapeType="1"/>
          </p:cNvSpPr>
          <p:nvPr/>
        </p:nvSpPr>
        <p:spPr bwMode="auto">
          <a:xfrm flipV="1">
            <a:off x="7086600" y="2362200"/>
            <a:ext cx="0" cy="914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14700" name="Line 9"/>
          <p:cNvSpPr>
            <a:spLocks noChangeShapeType="1"/>
          </p:cNvSpPr>
          <p:nvPr/>
        </p:nvSpPr>
        <p:spPr bwMode="auto">
          <a:xfrm flipV="1">
            <a:off x="8229600" y="2362200"/>
            <a:ext cx="0" cy="914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14701" name="Text Box 10"/>
          <p:cNvSpPr txBox="1">
            <a:spLocks noChangeArrowheads="1"/>
          </p:cNvSpPr>
          <p:nvPr/>
        </p:nvSpPr>
        <p:spPr bwMode="auto">
          <a:xfrm>
            <a:off x="7406975" y="3886200"/>
            <a:ext cx="69592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b="1" dirty="0">
                <a:latin typeface="+mn-lt"/>
              </a:rPr>
              <a:t>disk</a:t>
            </a:r>
          </a:p>
        </p:txBody>
      </p:sp>
      <p:sp>
        <p:nvSpPr>
          <p:cNvPr id="114702" name="Text Box 11"/>
          <p:cNvSpPr txBox="1">
            <a:spLocks noChangeArrowheads="1"/>
          </p:cNvSpPr>
          <p:nvPr/>
        </p:nvSpPr>
        <p:spPr bwMode="auto">
          <a:xfrm>
            <a:off x="4495800" y="4114800"/>
            <a:ext cx="14478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b="1" dirty="0">
                <a:latin typeface="+mn-lt"/>
              </a:rPr>
              <a:t>main memory</a:t>
            </a:r>
          </a:p>
        </p:txBody>
      </p:sp>
      <p:sp>
        <p:nvSpPr>
          <p:cNvPr id="114703" name="Line 12"/>
          <p:cNvSpPr>
            <a:spLocks noChangeShapeType="1"/>
          </p:cNvSpPr>
          <p:nvPr/>
        </p:nvSpPr>
        <p:spPr bwMode="auto">
          <a:xfrm flipH="1" flipV="1">
            <a:off x="5410200" y="2590800"/>
            <a:ext cx="1828800" cy="2286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grpSp>
        <p:nvGrpSpPr>
          <p:cNvPr id="114704" name="Group 13"/>
          <p:cNvGrpSpPr>
            <a:grpSpLocks/>
          </p:cNvGrpSpPr>
          <p:nvPr/>
        </p:nvGrpSpPr>
        <p:grpSpPr bwMode="auto">
          <a:xfrm>
            <a:off x="7315200" y="2743200"/>
            <a:ext cx="685800" cy="228600"/>
            <a:chOff x="4608" y="1728"/>
            <a:chExt cx="432" cy="144"/>
          </a:xfrm>
        </p:grpSpPr>
        <p:sp>
          <p:nvSpPr>
            <p:cNvPr id="114714" name="Rectangle 14"/>
            <p:cNvSpPr>
              <a:spLocks noChangeArrowheads="1"/>
            </p:cNvSpPr>
            <p:nvPr/>
          </p:nvSpPr>
          <p:spPr bwMode="auto">
            <a:xfrm>
              <a:off x="4608" y="1728"/>
              <a:ext cx="432" cy="144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14715" name="Line 15"/>
            <p:cNvSpPr>
              <a:spLocks noChangeShapeType="1"/>
            </p:cNvSpPr>
            <p:nvPr/>
          </p:nvSpPr>
          <p:spPr bwMode="auto">
            <a:xfrm>
              <a:off x="4752" y="1728"/>
              <a:ext cx="0" cy="14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14716" name="Line 16"/>
            <p:cNvSpPr>
              <a:spLocks noChangeShapeType="1"/>
            </p:cNvSpPr>
            <p:nvPr/>
          </p:nvSpPr>
          <p:spPr bwMode="auto">
            <a:xfrm>
              <a:off x="4896" y="1728"/>
              <a:ext cx="0" cy="14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114705" name="Group 17"/>
          <p:cNvGrpSpPr>
            <a:grpSpLocks/>
          </p:cNvGrpSpPr>
          <p:nvPr/>
        </p:nvGrpSpPr>
        <p:grpSpPr bwMode="auto">
          <a:xfrm>
            <a:off x="4724400" y="2438400"/>
            <a:ext cx="685800" cy="228600"/>
            <a:chOff x="4608" y="1728"/>
            <a:chExt cx="432" cy="144"/>
          </a:xfrm>
        </p:grpSpPr>
        <p:sp>
          <p:nvSpPr>
            <p:cNvPr id="114711" name="Rectangle 18"/>
            <p:cNvSpPr>
              <a:spLocks noChangeArrowheads="1"/>
            </p:cNvSpPr>
            <p:nvPr/>
          </p:nvSpPr>
          <p:spPr bwMode="auto">
            <a:xfrm>
              <a:off x="4608" y="1728"/>
              <a:ext cx="432" cy="144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14712" name="Line 19"/>
            <p:cNvSpPr>
              <a:spLocks noChangeShapeType="1"/>
            </p:cNvSpPr>
            <p:nvPr/>
          </p:nvSpPr>
          <p:spPr bwMode="auto">
            <a:xfrm>
              <a:off x="4752" y="1728"/>
              <a:ext cx="0" cy="14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14713" name="Line 20"/>
            <p:cNvSpPr>
              <a:spLocks noChangeShapeType="1"/>
            </p:cNvSpPr>
            <p:nvPr/>
          </p:nvSpPr>
          <p:spPr bwMode="auto">
            <a:xfrm>
              <a:off x="4896" y="1728"/>
              <a:ext cx="0" cy="14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114706" name="Text Box 21"/>
          <p:cNvSpPr txBox="1">
            <a:spLocks noChangeArrowheads="1"/>
          </p:cNvSpPr>
          <p:nvPr/>
        </p:nvSpPr>
        <p:spPr bwMode="auto">
          <a:xfrm>
            <a:off x="4953000" y="2362200"/>
            <a:ext cx="2984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800" b="1"/>
              <a:t>5</a:t>
            </a:r>
            <a:endParaRPr lang="en-US" b="1"/>
          </a:p>
        </p:txBody>
      </p:sp>
      <p:sp>
        <p:nvSpPr>
          <p:cNvPr id="114707" name="Text Box 22"/>
          <p:cNvSpPr txBox="1">
            <a:spLocks noChangeArrowheads="1"/>
          </p:cNvSpPr>
          <p:nvPr/>
        </p:nvSpPr>
        <p:spPr bwMode="auto">
          <a:xfrm>
            <a:off x="8229600" y="2590800"/>
            <a:ext cx="914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b="1" dirty="0">
                <a:latin typeface="+mn-lt"/>
              </a:rPr>
              <a:t>}page</a:t>
            </a:r>
          </a:p>
        </p:txBody>
      </p:sp>
      <p:sp>
        <p:nvSpPr>
          <p:cNvPr id="114708" name="Text Box 23"/>
          <p:cNvSpPr txBox="1">
            <a:spLocks noChangeArrowheads="1"/>
          </p:cNvSpPr>
          <p:nvPr/>
        </p:nvSpPr>
        <p:spPr bwMode="auto">
          <a:xfrm>
            <a:off x="3148013" y="2286000"/>
            <a:ext cx="106997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b="1" dirty="0">
                <a:latin typeface="+mn-lt"/>
              </a:rPr>
              <a:t>buffer{</a:t>
            </a:r>
          </a:p>
        </p:txBody>
      </p:sp>
      <p:sp>
        <p:nvSpPr>
          <p:cNvPr id="114709" name="Text Box 24"/>
          <p:cNvSpPr txBox="1">
            <a:spLocks noChangeArrowheads="1"/>
          </p:cNvSpPr>
          <p:nvPr/>
        </p:nvSpPr>
        <p:spPr bwMode="auto">
          <a:xfrm>
            <a:off x="7543800" y="2667000"/>
            <a:ext cx="2984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800" b="1"/>
              <a:t>5</a:t>
            </a:r>
            <a:endParaRPr lang="en-US" b="1"/>
          </a:p>
        </p:txBody>
      </p:sp>
      <p:sp>
        <p:nvSpPr>
          <p:cNvPr id="295961" name="Rectangle 25"/>
          <p:cNvSpPr>
            <a:spLocks noChangeArrowheads="1"/>
          </p:cNvSpPr>
          <p:nvPr/>
        </p:nvSpPr>
        <p:spPr bwMode="auto">
          <a:xfrm>
            <a:off x="230188" y="288925"/>
            <a:ext cx="608012" cy="70167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r>
              <a:rPr lang="en-US" sz="4000" b="1">
                <a:solidFill>
                  <a:srgbClr val="FF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Book Antiqua" charset="0"/>
              </a:rPr>
              <a:t>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0ACD9-E499-1B4D-A819-2E5B3B5A6B54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29594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charset="0"/>
                <a:cs typeface="ＭＳ Ｐゴシック" charset="0"/>
              </a:rPr>
              <a:t>Problem definition - </a:t>
            </a:r>
            <a:r>
              <a:rPr lang="en-US" dirty="0" err="1">
                <a:ea typeface="ＭＳ Ｐゴシック" charset="0"/>
                <a:cs typeface="ＭＳ Ｐゴシック" charset="0"/>
              </a:rPr>
              <a:t>eg</a:t>
            </a:r>
            <a:r>
              <a:rPr lang="en-US" dirty="0">
                <a:ea typeface="ＭＳ Ｐゴシック" charset="0"/>
                <a:cs typeface="ＭＳ Ｐゴシック" charset="0"/>
              </a:rPr>
              <a:t>.:</a:t>
            </a:r>
          </a:p>
        </p:txBody>
      </p:sp>
      <p:sp>
        <p:nvSpPr>
          <p:cNvPr id="11571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905000"/>
            <a:ext cx="2895600" cy="2133600"/>
          </a:xfrm>
        </p:spPr>
        <p:txBody>
          <a:bodyPr/>
          <a:lstStyle/>
          <a:p>
            <a:pPr>
              <a:buFontTx/>
              <a:buNone/>
            </a:pPr>
            <a:r>
              <a:rPr lang="en-US" dirty="0">
                <a:ea typeface="ＭＳ Ｐゴシック" charset="0"/>
                <a:cs typeface="ＭＳ Ｐゴシック" charset="0"/>
              </a:rPr>
              <a:t>read(X)</a:t>
            </a:r>
          </a:p>
          <a:p>
            <a:pPr>
              <a:buFontTx/>
              <a:buNone/>
            </a:pPr>
            <a:r>
              <a:rPr lang="en-US" dirty="0">
                <a:ea typeface="ＭＳ Ｐゴシック" charset="0"/>
                <a:cs typeface="ＭＳ Ｐゴシック" charset="0"/>
              </a:rPr>
              <a:t>X=X+1</a:t>
            </a:r>
          </a:p>
          <a:p>
            <a:pPr>
              <a:buFontTx/>
              <a:buNone/>
            </a:pPr>
            <a:r>
              <a:rPr lang="en-US" dirty="0">
                <a:ea typeface="ＭＳ Ｐゴシック" charset="0"/>
                <a:cs typeface="ＭＳ Ｐゴシック" charset="0"/>
              </a:rPr>
              <a:t>write(X)</a:t>
            </a:r>
          </a:p>
        </p:txBody>
      </p:sp>
      <p:sp>
        <p:nvSpPr>
          <p:cNvPr id="115719" name="Line 4"/>
          <p:cNvSpPr>
            <a:spLocks noChangeShapeType="1"/>
          </p:cNvSpPr>
          <p:nvPr/>
        </p:nvSpPr>
        <p:spPr bwMode="auto">
          <a:xfrm>
            <a:off x="228600" y="2819400"/>
            <a:ext cx="3048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15720" name="Rectangle 5"/>
          <p:cNvSpPr>
            <a:spLocks noChangeArrowheads="1"/>
          </p:cNvSpPr>
          <p:nvPr/>
        </p:nvSpPr>
        <p:spPr bwMode="auto">
          <a:xfrm>
            <a:off x="4191000" y="2057400"/>
            <a:ext cx="1752600" cy="14478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15721" name="Oval 6"/>
          <p:cNvSpPr>
            <a:spLocks noChangeArrowheads="1"/>
          </p:cNvSpPr>
          <p:nvPr/>
        </p:nvSpPr>
        <p:spPr bwMode="auto">
          <a:xfrm>
            <a:off x="7086600" y="2133600"/>
            <a:ext cx="1143000" cy="381000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15722" name="Oval 7"/>
          <p:cNvSpPr>
            <a:spLocks noChangeArrowheads="1"/>
          </p:cNvSpPr>
          <p:nvPr/>
        </p:nvSpPr>
        <p:spPr bwMode="auto">
          <a:xfrm>
            <a:off x="7086600" y="3124200"/>
            <a:ext cx="1143000" cy="381000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15723" name="Line 8"/>
          <p:cNvSpPr>
            <a:spLocks noChangeShapeType="1"/>
          </p:cNvSpPr>
          <p:nvPr/>
        </p:nvSpPr>
        <p:spPr bwMode="auto">
          <a:xfrm flipV="1">
            <a:off x="7086600" y="2362200"/>
            <a:ext cx="0" cy="914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15724" name="Line 9"/>
          <p:cNvSpPr>
            <a:spLocks noChangeShapeType="1"/>
          </p:cNvSpPr>
          <p:nvPr/>
        </p:nvSpPr>
        <p:spPr bwMode="auto">
          <a:xfrm flipV="1">
            <a:off x="8229600" y="2362200"/>
            <a:ext cx="0" cy="914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15725" name="Text Box 10"/>
          <p:cNvSpPr txBox="1">
            <a:spLocks noChangeArrowheads="1"/>
          </p:cNvSpPr>
          <p:nvPr/>
        </p:nvSpPr>
        <p:spPr bwMode="auto">
          <a:xfrm>
            <a:off x="7406975" y="3886200"/>
            <a:ext cx="69592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b="1" dirty="0">
                <a:latin typeface="+mn-lt"/>
              </a:rPr>
              <a:t>disk</a:t>
            </a:r>
          </a:p>
        </p:txBody>
      </p:sp>
      <p:sp>
        <p:nvSpPr>
          <p:cNvPr id="115726" name="Text Box 11"/>
          <p:cNvSpPr txBox="1">
            <a:spLocks noChangeArrowheads="1"/>
          </p:cNvSpPr>
          <p:nvPr/>
        </p:nvSpPr>
        <p:spPr bwMode="auto">
          <a:xfrm>
            <a:off x="4495800" y="4114800"/>
            <a:ext cx="14478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b="1" dirty="0">
                <a:latin typeface="+mn-lt"/>
              </a:rPr>
              <a:t>main memory</a:t>
            </a:r>
          </a:p>
        </p:txBody>
      </p:sp>
      <p:grpSp>
        <p:nvGrpSpPr>
          <p:cNvPr id="115727" name="Group 12"/>
          <p:cNvGrpSpPr>
            <a:grpSpLocks/>
          </p:cNvGrpSpPr>
          <p:nvPr/>
        </p:nvGrpSpPr>
        <p:grpSpPr bwMode="auto">
          <a:xfrm>
            <a:off x="7315200" y="2743200"/>
            <a:ext cx="685800" cy="228600"/>
            <a:chOff x="4608" y="1728"/>
            <a:chExt cx="432" cy="144"/>
          </a:xfrm>
        </p:grpSpPr>
        <p:sp>
          <p:nvSpPr>
            <p:cNvPr id="115735" name="Rectangle 13"/>
            <p:cNvSpPr>
              <a:spLocks noChangeArrowheads="1"/>
            </p:cNvSpPr>
            <p:nvPr/>
          </p:nvSpPr>
          <p:spPr bwMode="auto">
            <a:xfrm>
              <a:off x="4608" y="1728"/>
              <a:ext cx="432" cy="144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15736" name="Line 14"/>
            <p:cNvSpPr>
              <a:spLocks noChangeShapeType="1"/>
            </p:cNvSpPr>
            <p:nvPr/>
          </p:nvSpPr>
          <p:spPr bwMode="auto">
            <a:xfrm>
              <a:off x="4752" y="1728"/>
              <a:ext cx="0" cy="14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15737" name="Line 15"/>
            <p:cNvSpPr>
              <a:spLocks noChangeShapeType="1"/>
            </p:cNvSpPr>
            <p:nvPr/>
          </p:nvSpPr>
          <p:spPr bwMode="auto">
            <a:xfrm>
              <a:off x="4896" y="1728"/>
              <a:ext cx="0" cy="14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115728" name="Group 16"/>
          <p:cNvGrpSpPr>
            <a:grpSpLocks/>
          </p:cNvGrpSpPr>
          <p:nvPr/>
        </p:nvGrpSpPr>
        <p:grpSpPr bwMode="auto">
          <a:xfrm>
            <a:off x="4724400" y="2438400"/>
            <a:ext cx="685800" cy="228600"/>
            <a:chOff x="4608" y="1728"/>
            <a:chExt cx="432" cy="144"/>
          </a:xfrm>
        </p:grpSpPr>
        <p:sp>
          <p:nvSpPr>
            <p:cNvPr id="115732" name="Rectangle 17"/>
            <p:cNvSpPr>
              <a:spLocks noChangeArrowheads="1"/>
            </p:cNvSpPr>
            <p:nvPr/>
          </p:nvSpPr>
          <p:spPr bwMode="auto">
            <a:xfrm>
              <a:off x="4608" y="1728"/>
              <a:ext cx="432" cy="144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15733" name="Line 18"/>
            <p:cNvSpPr>
              <a:spLocks noChangeShapeType="1"/>
            </p:cNvSpPr>
            <p:nvPr/>
          </p:nvSpPr>
          <p:spPr bwMode="auto">
            <a:xfrm>
              <a:off x="4752" y="1728"/>
              <a:ext cx="0" cy="14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15734" name="Line 19"/>
            <p:cNvSpPr>
              <a:spLocks noChangeShapeType="1"/>
            </p:cNvSpPr>
            <p:nvPr/>
          </p:nvSpPr>
          <p:spPr bwMode="auto">
            <a:xfrm>
              <a:off x="4896" y="1728"/>
              <a:ext cx="0" cy="14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115729" name="Text Box 20"/>
          <p:cNvSpPr txBox="1">
            <a:spLocks noChangeArrowheads="1"/>
          </p:cNvSpPr>
          <p:nvPr/>
        </p:nvSpPr>
        <p:spPr bwMode="auto">
          <a:xfrm>
            <a:off x="4953000" y="2362200"/>
            <a:ext cx="2984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800" b="1"/>
              <a:t>6</a:t>
            </a:r>
            <a:endParaRPr lang="en-US" b="1"/>
          </a:p>
        </p:txBody>
      </p:sp>
      <p:sp>
        <p:nvSpPr>
          <p:cNvPr id="115730" name="Text Box 21"/>
          <p:cNvSpPr txBox="1">
            <a:spLocks noChangeArrowheads="1"/>
          </p:cNvSpPr>
          <p:nvPr/>
        </p:nvSpPr>
        <p:spPr bwMode="auto">
          <a:xfrm>
            <a:off x="7543800" y="2667000"/>
            <a:ext cx="2984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800" b="1"/>
              <a:t>5</a:t>
            </a:r>
            <a:endParaRPr lang="en-US" b="1"/>
          </a:p>
        </p:txBody>
      </p:sp>
      <p:sp>
        <p:nvSpPr>
          <p:cNvPr id="296982" name="Rectangle 22"/>
          <p:cNvSpPr>
            <a:spLocks noChangeArrowheads="1"/>
          </p:cNvSpPr>
          <p:nvPr/>
        </p:nvSpPr>
        <p:spPr bwMode="auto">
          <a:xfrm>
            <a:off x="230188" y="288925"/>
            <a:ext cx="608012" cy="70167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r>
              <a:rPr lang="en-US" sz="4000" b="1">
                <a:solidFill>
                  <a:srgbClr val="FF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Book Antiqua" charset="0"/>
              </a:rPr>
              <a:t>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0ACD9-E499-1B4D-A819-2E5B3B5A6B54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795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Another example: "lost update" problem</a:t>
            </a:r>
          </a:p>
        </p:txBody>
      </p:sp>
      <p:graphicFrame>
        <p:nvGraphicFramePr>
          <p:cNvPr id="25602" name="Object 2"/>
          <p:cNvGraphicFramePr>
            <a:graphicFrameLocks noChangeAspect="1"/>
          </p:cNvGraphicFramePr>
          <p:nvPr/>
        </p:nvGraphicFramePr>
        <p:xfrm>
          <a:off x="1828800" y="1828800"/>
          <a:ext cx="4792663" cy="312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1" name="Document" r:id="rId3" imgW="6233040" imgH="4064040" progId="Word.Document.8">
                  <p:embed/>
                </p:oleObj>
              </mc:Choice>
              <mc:Fallback>
                <p:oleObj name="Document" r:id="rId3" imgW="6233040" imgH="4064040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28800" y="1828800"/>
                        <a:ext cx="4792663" cy="3124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607" name="Line 4"/>
          <p:cNvSpPr>
            <a:spLocks noChangeShapeType="1"/>
          </p:cNvSpPr>
          <p:nvPr/>
        </p:nvSpPr>
        <p:spPr bwMode="auto">
          <a:xfrm>
            <a:off x="1828800" y="2209800"/>
            <a:ext cx="4038600" cy="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5608" name="Line 7"/>
          <p:cNvSpPr>
            <a:spLocks noChangeShapeType="1"/>
          </p:cNvSpPr>
          <p:nvPr/>
        </p:nvSpPr>
        <p:spPr bwMode="auto">
          <a:xfrm>
            <a:off x="1143000" y="1981200"/>
            <a:ext cx="0" cy="2895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609" name="Text Box 8"/>
          <p:cNvSpPr txBox="1">
            <a:spLocks noChangeArrowheads="1"/>
          </p:cNvSpPr>
          <p:nvPr/>
        </p:nvSpPr>
        <p:spPr bwMode="auto">
          <a:xfrm>
            <a:off x="295275" y="2620963"/>
            <a:ext cx="63341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8575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sz="2000"/>
              <a:t>time</a:t>
            </a:r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0ACD9-E499-1B4D-A819-2E5B3B5A6B5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970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4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charset="0"/>
                <a:cs typeface="ＭＳ Ｐゴシック" charset="0"/>
              </a:rPr>
              <a:t>Problem definition - </a:t>
            </a:r>
            <a:r>
              <a:rPr lang="en-US" dirty="0" err="1">
                <a:ea typeface="ＭＳ Ｐゴシック" charset="0"/>
                <a:cs typeface="ＭＳ Ｐゴシック" charset="0"/>
              </a:rPr>
              <a:t>eg</a:t>
            </a:r>
            <a:r>
              <a:rPr lang="en-US" dirty="0">
                <a:ea typeface="ＭＳ Ｐゴシック" charset="0"/>
                <a:cs typeface="ＭＳ Ｐゴシック" charset="0"/>
              </a:rPr>
              <a:t>.:</a:t>
            </a:r>
          </a:p>
        </p:txBody>
      </p:sp>
      <p:sp>
        <p:nvSpPr>
          <p:cNvPr id="11674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905000"/>
            <a:ext cx="2895600" cy="2133600"/>
          </a:xfrm>
        </p:spPr>
        <p:txBody>
          <a:bodyPr/>
          <a:lstStyle/>
          <a:p>
            <a:pPr>
              <a:buFontTx/>
              <a:buNone/>
            </a:pPr>
            <a:r>
              <a:rPr lang="en-US" dirty="0">
                <a:ea typeface="ＭＳ Ｐゴシック" charset="0"/>
                <a:cs typeface="ＭＳ Ｐゴシック" charset="0"/>
              </a:rPr>
              <a:t>read(X)</a:t>
            </a:r>
          </a:p>
          <a:p>
            <a:pPr>
              <a:buFontTx/>
              <a:buNone/>
            </a:pPr>
            <a:r>
              <a:rPr lang="en-US" dirty="0">
                <a:ea typeface="ＭＳ Ｐゴシック" charset="0"/>
                <a:cs typeface="ＭＳ Ｐゴシック" charset="0"/>
              </a:rPr>
              <a:t>X=X+1</a:t>
            </a:r>
          </a:p>
          <a:p>
            <a:pPr>
              <a:buFontTx/>
              <a:buNone/>
            </a:pPr>
            <a:r>
              <a:rPr lang="en-US" dirty="0">
                <a:ea typeface="ＭＳ Ｐゴシック" charset="0"/>
                <a:cs typeface="ＭＳ Ｐゴシック" charset="0"/>
              </a:rPr>
              <a:t>write(X)</a:t>
            </a:r>
          </a:p>
        </p:txBody>
      </p:sp>
      <p:sp>
        <p:nvSpPr>
          <p:cNvPr id="116743" name="Line 4"/>
          <p:cNvSpPr>
            <a:spLocks noChangeShapeType="1"/>
          </p:cNvSpPr>
          <p:nvPr/>
        </p:nvSpPr>
        <p:spPr bwMode="auto">
          <a:xfrm>
            <a:off x="304800" y="3429000"/>
            <a:ext cx="3048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16744" name="Rectangle 5"/>
          <p:cNvSpPr>
            <a:spLocks noChangeArrowheads="1"/>
          </p:cNvSpPr>
          <p:nvPr/>
        </p:nvSpPr>
        <p:spPr bwMode="auto">
          <a:xfrm>
            <a:off x="4191000" y="2057400"/>
            <a:ext cx="1752600" cy="14478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16745" name="Oval 6"/>
          <p:cNvSpPr>
            <a:spLocks noChangeArrowheads="1"/>
          </p:cNvSpPr>
          <p:nvPr/>
        </p:nvSpPr>
        <p:spPr bwMode="auto">
          <a:xfrm>
            <a:off x="7086600" y="2133600"/>
            <a:ext cx="1143000" cy="381000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16746" name="Oval 7"/>
          <p:cNvSpPr>
            <a:spLocks noChangeArrowheads="1"/>
          </p:cNvSpPr>
          <p:nvPr/>
        </p:nvSpPr>
        <p:spPr bwMode="auto">
          <a:xfrm>
            <a:off x="7086600" y="3124200"/>
            <a:ext cx="1143000" cy="381000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16747" name="Line 8"/>
          <p:cNvSpPr>
            <a:spLocks noChangeShapeType="1"/>
          </p:cNvSpPr>
          <p:nvPr/>
        </p:nvSpPr>
        <p:spPr bwMode="auto">
          <a:xfrm flipV="1">
            <a:off x="7086600" y="2362200"/>
            <a:ext cx="0" cy="914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16748" name="Line 9"/>
          <p:cNvSpPr>
            <a:spLocks noChangeShapeType="1"/>
          </p:cNvSpPr>
          <p:nvPr/>
        </p:nvSpPr>
        <p:spPr bwMode="auto">
          <a:xfrm flipV="1">
            <a:off x="8229600" y="2362200"/>
            <a:ext cx="0" cy="914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16749" name="Text Box 10"/>
          <p:cNvSpPr txBox="1">
            <a:spLocks noChangeArrowheads="1"/>
          </p:cNvSpPr>
          <p:nvPr/>
        </p:nvSpPr>
        <p:spPr bwMode="auto">
          <a:xfrm>
            <a:off x="7406975" y="3886200"/>
            <a:ext cx="69592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b="1" dirty="0">
                <a:latin typeface="+mn-lt"/>
              </a:rPr>
              <a:t>disk</a:t>
            </a:r>
          </a:p>
        </p:txBody>
      </p:sp>
      <p:grpSp>
        <p:nvGrpSpPr>
          <p:cNvPr id="116750" name="Group 11"/>
          <p:cNvGrpSpPr>
            <a:grpSpLocks/>
          </p:cNvGrpSpPr>
          <p:nvPr/>
        </p:nvGrpSpPr>
        <p:grpSpPr bwMode="auto">
          <a:xfrm>
            <a:off x="7315200" y="2743200"/>
            <a:ext cx="685800" cy="228600"/>
            <a:chOff x="4608" y="1728"/>
            <a:chExt cx="432" cy="144"/>
          </a:xfrm>
        </p:grpSpPr>
        <p:sp>
          <p:nvSpPr>
            <p:cNvPr id="116760" name="Rectangle 12"/>
            <p:cNvSpPr>
              <a:spLocks noChangeArrowheads="1"/>
            </p:cNvSpPr>
            <p:nvPr/>
          </p:nvSpPr>
          <p:spPr bwMode="auto">
            <a:xfrm>
              <a:off x="4608" y="1728"/>
              <a:ext cx="432" cy="144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16761" name="Line 13"/>
            <p:cNvSpPr>
              <a:spLocks noChangeShapeType="1"/>
            </p:cNvSpPr>
            <p:nvPr/>
          </p:nvSpPr>
          <p:spPr bwMode="auto">
            <a:xfrm>
              <a:off x="4752" y="1728"/>
              <a:ext cx="0" cy="14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16762" name="Line 14"/>
            <p:cNvSpPr>
              <a:spLocks noChangeShapeType="1"/>
            </p:cNvSpPr>
            <p:nvPr/>
          </p:nvSpPr>
          <p:spPr bwMode="auto">
            <a:xfrm>
              <a:off x="4896" y="1728"/>
              <a:ext cx="0" cy="14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116751" name="Group 15"/>
          <p:cNvGrpSpPr>
            <a:grpSpLocks/>
          </p:cNvGrpSpPr>
          <p:nvPr/>
        </p:nvGrpSpPr>
        <p:grpSpPr bwMode="auto">
          <a:xfrm>
            <a:off x="4724400" y="2438400"/>
            <a:ext cx="685800" cy="228600"/>
            <a:chOff x="4608" y="1728"/>
            <a:chExt cx="432" cy="144"/>
          </a:xfrm>
        </p:grpSpPr>
        <p:sp>
          <p:nvSpPr>
            <p:cNvPr id="116757" name="Rectangle 16"/>
            <p:cNvSpPr>
              <a:spLocks noChangeArrowheads="1"/>
            </p:cNvSpPr>
            <p:nvPr/>
          </p:nvSpPr>
          <p:spPr bwMode="auto">
            <a:xfrm>
              <a:off x="4608" y="1728"/>
              <a:ext cx="432" cy="144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16758" name="Line 17"/>
            <p:cNvSpPr>
              <a:spLocks noChangeShapeType="1"/>
            </p:cNvSpPr>
            <p:nvPr/>
          </p:nvSpPr>
          <p:spPr bwMode="auto">
            <a:xfrm>
              <a:off x="4752" y="1728"/>
              <a:ext cx="0" cy="14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16759" name="Line 18"/>
            <p:cNvSpPr>
              <a:spLocks noChangeShapeType="1"/>
            </p:cNvSpPr>
            <p:nvPr/>
          </p:nvSpPr>
          <p:spPr bwMode="auto">
            <a:xfrm>
              <a:off x="4896" y="1728"/>
              <a:ext cx="0" cy="14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116752" name="Text Box 19"/>
          <p:cNvSpPr txBox="1">
            <a:spLocks noChangeArrowheads="1"/>
          </p:cNvSpPr>
          <p:nvPr/>
        </p:nvSpPr>
        <p:spPr bwMode="auto">
          <a:xfrm>
            <a:off x="4953000" y="2362200"/>
            <a:ext cx="2984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800" b="1"/>
              <a:t>6</a:t>
            </a:r>
            <a:endParaRPr lang="en-US" b="1"/>
          </a:p>
        </p:txBody>
      </p:sp>
      <p:sp>
        <p:nvSpPr>
          <p:cNvPr id="116753" name="Text Box 20"/>
          <p:cNvSpPr txBox="1">
            <a:spLocks noChangeArrowheads="1"/>
          </p:cNvSpPr>
          <p:nvPr/>
        </p:nvSpPr>
        <p:spPr bwMode="auto">
          <a:xfrm>
            <a:off x="7543800" y="2667000"/>
            <a:ext cx="2984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800" b="1"/>
              <a:t>5</a:t>
            </a:r>
            <a:endParaRPr lang="en-US" b="1"/>
          </a:p>
        </p:txBody>
      </p:sp>
      <p:sp>
        <p:nvSpPr>
          <p:cNvPr id="116754" name="Text Box 21"/>
          <p:cNvSpPr txBox="1">
            <a:spLocks noChangeArrowheads="1"/>
          </p:cNvSpPr>
          <p:nvPr/>
        </p:nvSpPr>
        <p:spPr bwMode="auto">
          <a:xfrm>
            <a:off x="647700" y="3886200"/>
            <a:ext cx="4762500" cy="21236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b="1" dirty="0">
                <a:solidFill>
                  <a:srgbClr val="FF3300"/>
                </a:solidFill>
                <a:latin typeface="+mn-lt"/>
              </a:rPr>
              <a:t>buffer joins an output queue,</a:t>
            </a:r>
          </a:p>
          <a:p>
            <a:pPr>
              <a:spcBef>
                <a:spcPct val="50000"/>
              </a:spcBef>
            </a:pPr>
            <a:r>
              <a:rPr lang="en-US" b="1" dirty="0">
                <a:solidFill>
                  <a:srgbClr val="FF3300"/>
                </a:solidFill>
                <a:latin typeface="+mn-lt"/>
              </a:rPr>
              <a:t>but it is NOT flushed immediately! </a:t>
            </a:r>
          </a:p>
          <a:p>
            <a:pPr>
              <a:spcBef>
                <a:spcPct val="50000"/>
              </a:spcBef>
            </a:pPr>
            <a:r>
              <a:rPr lang="en-US" b="1" dirty="0">
                <a:solidFill>
                  <a:srgbClr val="FF3300"/>
                </a:solidFill>
                <a:latin typeface="+mn-lt"/>
              </a:rPr>
              <a:t>Q1: why not?</a:t>
            </a:r>
          </a:p>
          <a:p>
            <a:pPr>
              <a:spcBef>
                <a:spcPct val="50000"/>
              </a:spcBef>
            </a:pPr>
            <a:r>
              <a:rPr lang="en-US" b="1" dirty="0">
                <a:solidFill>
                  <a:srgbClr val="FF3300"/>
                </a:solidFill>
                <a:latin typeface="+mn-lt"/>
              </a:rPr>
              <a:t>Q2: so what?</a:t>
            </a:r>
            <a:endParaRPr lang="en-US" b="1" dirty="0">
              <a:latin typeface="+mn-lt"/>
            </a:endParaRPr>
          </a:p>
        </p:txBody>
      </p:sp>
      <p:sp>
        <p:nvSpPr>
          <p:cNvPr id="116755" name="Freeform 22"/>
          <p:cNvSpPr>
            <a:spLocks/>
          </p:cNvSpPr>
          <p:nvPr/>
        </p:nvSpPr>
        <p:spPr bwMode="auto">
          <a:xfrm>
            <a:off x="5410200" y="2209800"/>
            <a:ext cx="1955800" cy="990600"/>
          </a:xfrm>
          <a:custGeom>
            <a:avLst/>
            <a:gdLst>
              <a:gd name="T0" fmla="*/ 0 w 1232"/>
              <a:gd name="T1" fmla="*/ 2147483647 h 624"/>
              <a:gd name="T2" fmla="*/ 2147483647 w 1232"/>
              <a:gd name="T3" fmla="*/ 2147483647 h 624"/>
              <a:gd name="T4" fmla="*/ 2147483647 w 1232"/>
              <a:gd name="T5" fmla="*/ 2147483647 h 624"/>
              <a:gd name="T6" fmla="*/ 2147483647 w 1232"/>
              <a:gd name="T7" fmla="*/ 2147483647 h 624"/>
              <a:gd name="T8" fmla="*/ 2147483647 w 1232"/>
              <a:gd name="T9" fmla="*/ 2147483647 h 624"/>
              <a:gd name="T10" fmla="*/ 2147483647 w 1232"/>
              <a:gd name="T11" fmla="*/ 2147483647 h 624"/>
              <a:gd name="T12" fmla="*/ 2147483647 w 1232"/>
              <a:gd name="T13" fmla="*/ 2147483647 h 624"/>
              <a:gd name="T14" fmla="*/ 2147483647 w 1232"/>
              <a:gd name="T15" fmla="*/ 2147483647 h 624"/>
              <a:gd name="T16" fmla="*/ 2147483647 w 1232"/>
              <a:gd name="T17" fmla="*/ 2147483647 h 624"/>
              <a:gd name="T18" fmla="*/ 2147483647 w 1232"/>
              <a:gd name="T19" fmla="*/ 2147483647 h 624"/>
              <a:gd name="T20" fmla="*/ 2147483647 w 1232"/>
              <a:gd name="T21" fmla="*/ 2147483647 h 624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1232"/>
              <a:gd name="T34" fmla="*/ 0 h 624"/>
              <a:gd name="T35" fmla="*/ 1232 w 1232"/>
              <a:gd name="T36" fmla="*/ 624 h 624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1232" h="624">
                <a:moveTo>
                  <a:pt x="0" y="192"/>
                </a:moveTo>
                <a:cubicBezTo>
                  <a:pt x="60" y="156"/>
                  <a:pt x="120" y="120"/>
                  <a:pt x="192" y="96"/>
                </a:cubicBezTo>
                <a:cubicBezTo>
                  <a:pt x="264" y="72"/>
                  <a:pt x="392" y="0"/>
                  <a:pt x="432" y="48"/>
                </a:cubicBezTo>
                <a:cubicBezTo>
                  <a:pt x="472" y="96"/>
                  <a:pt x="416" y="288"/>
                  <a:pt x="432" y="384"/>
                </a:cubicBezTo>
                <a:cubicBezTo>
                  <a:pt x="448" y="480"/>
                  <a:pt x="496" y="624"/>
                  <a:pt x="528" y="624"/>
                </a:cubicBezTo>
                <a:cubicBezTo>
                  <a:pt x="560" y="624"/>
                  <a:pt x="592" y="464"/>
                  <a:pt x="624" y="384"/>
                </a:cubicBezTo>
                <a:cubicBezTo>
                  <a:pt x="656" y="304"/>
                  <a:pt x="680" y="152"/>
                  <a:pt x="720" y="144"/>
                </a:cubicBezTo>
                <a:cubicBezTo>
                  <a:pt x="760" y="136"/>
                  <a:pt x="824" y="280"/>
                  <a:pt x="864" y="336"/>
                </a:cubicBezTo>
                <a:cubicBezTo>
                  <a:pt x="904" y="392"/>
                  <a:pt x="904" y="472"/>
                  <a:pt x="960" y="480"/>
                </a:cubicBezTo>
                <a:cubicBezTo>
                  <a:pt x="1016" y="488"/>
                  <a:pt x="1168" y="400"/>
                  <a:pt x="1200" y="384"/>
                </a:cubicBezTo>
                <a:cubicBezTo>
                  <a:pt x="1232" y="368"/>
                  <a:pt x="1192" y="376"/>
                  <a:pt x="1152" y="384"/>
                </a:cubicBezTo>
              </a:path>
            </a:pathLst>
          </a:custGeom>
          <a:noFill/>
          <a:ln w="1270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98007" name="Rectangle 23"/>
          <p:cNvSpPr>
            <a:spLocks noChangeArrowheads="1"/>
          </p:cNvSpPr>
          <p:nvPr/>
        </p:nvSpPr>
        <p:spPr bwMode="auto">
          <a:xfrm>
            <a:off x="230188" y="288925"/>
            <a:ext cx="608012" cy="70167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r>
              <a:rPr lang="en-US" sz="4000" b="1">
                <a:solidFill>
                  <a:srgbClr val="FF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Book Antiqua" charset="0"/>
              </a:rPr>
              <a:t>D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0ACD9-E499-1B4D-A819-2E5B3B5A6B54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43362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charset="0"/>
                <a:cs typeface="ＭＳ Ｐゴシック" charset="0"/>
              </a:rPr>
              <a:t>Problem definition - </a:t>
            </a:r>
            <a:r>
              <a:rPr lang="en-US" dirty="0" err="1">
                <a:ea typeface="ＭＳ Ｐゴシック" charset="0"/>
                <a:cs typeface="ＭＳ Ｐゴシック" charset="0"/>
              </a:rPr>
              <a:t>eg</a:t>
            </a:r>
            <a:r>
              <a:rPr lang="en-US" dirty="0">
                <a:ea typeface="ＭＳ Ｐゴシック" charset="0"/>
                <a:cs typeface="ＭＳ Ｐゴシック" charset="0"/>
              </a:rPr>
              <a:t>.:</a:t>
            </a:r>
          </a:p>
        </p:txBody>
      </p:sp>
      <p:sp>
        <p:nvSpPr>
          <p:cNvPr id="11776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905000"/>
            <a:ext cx="2057400" cy="3505200"/>
          </a:xfrm>
        </p:spPr>
        <p:txBody>
          <a:bodyPr/>
          <a:lstStyle/>
          <a:p>
            <a:pPr>
              <a:buFontTx/>
              <a:buNone/>
            </a:pPr>
            <a:r>
              <a:rPr lang="en-US" dirty="0">
                <a:ea typeface="ＭＳ Ｐゴシック" charset="0"/>
                <a:cs typeface="ＭＳ Ｐゴシック" charset="0"/>
              </a:rPr>
              <a:t>read(X)</a:t>
            </a:r>
          </a:p>
          <a:p>
            <a:pPr>
              <a:buFontTx/>
              <a:buNone/>
            </a:pPr>
            <a:r>
              <a:rPr lang="en-US" dirty="0">
                <a:ea typeface="ＭＳ Ｐゴシック" charset="0"/>
                <a:cs typeface="ＭＳ Ｐゴシック" charset="0"/>
              </a:rPr>
              <a:t>read(Y)</a:t>
            </a:r>
          </a:p>
          <a:p>
            <a:pPr>
              <a:buFontTx/>
              <a:buNone/>
            </a:pPr>
            <a:r>
              <a:rPr lang="en-US" dirty="0">
                <a:ea typeface="ＭＳ Ｐゴシック" charset="0"/>
                <a:cs typeface="ＭＳ Ｐゴシック" charset="0"/>
              </a:rPr>
              <a:t>X=X+1</a:t>
            </a:r>
          </a:p>
          <a:p>
            <a:pPr>
              <a:buFontTx/>
              <a:buNone/>
            </a:pPr>
            <a:r>
              <a:rPr lang="en-US" dirty="0">
                <a:ea typeface="ＭＳ Ｐゴシック" charset="0"/>
                <a:cs typeface="ＭＳ Ｐゴシック" charset="0"/>
              </a:rPr>
              <a:t>Y=Y-1</a:t>
            </a:r>
          </a:p>
          <a:p>
            <a:pPr>
              <a:buFontTx/>
              <a:buNone/>
            </a:pPr>
            <a:r>
              <a:rPr lang="en-US" dirty="0">
                <a:ea typeface="ＭＳ Ｐゴシック" charset="0"/>
                <a:cs typeface="ＭＳ Ｐゴシック" charset="0"/>
              </a:rPr>
              <a:t>write(X)</a:t>
            </a:r>
          </a:p>
          <a:p>
            <a:pPr>
              <a:buFontTx/>
              <a:buNone/>
            </a:pPr>
            <a:r>
              <a:rPr lang="en-US" dirty="0">
                <a:ea typeface="ＭＳ Ｐゴシック" charset="0"/>
                <a:cs typeface="ＭＳ Ｐゴシック" charset="0"/>
              </a:rPr>
              <a:t>write(Y)</a:t>
            </a:r>
          </a:p>
        </p:txBody>
      </p:sp>
      <p:sp>
        <p:nvSpPr>
          <p:cNvPr id="117767" name="Line 4"/>
          <p:cNvSpPr>
            <a:spLocks noChangeShapeType="1"/>
          </p:cNvSpPr>
          <p:nvPr/>
        </p:nvSpPr>
        <p:spPr bwMode="auto">
          <a:xfrm>
            <a:off x="304800" y="3429000"/>
            <a:ext cx="3048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17768" name="Rectangle 5"/>
          <p:cNvSpPr>
            <a:spLocks noChangeArrowheads="1"/>
          </p:cNvSpPr>
          <p:nvPr/>
        </p:nvSpPr>
        <p:spPr bwMode="auto">
          <a:xfrm>
            <a:off x="4191000" y="2057400"/>
            <a:ext cx="1752600" cy="14478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17769" name="Oval 6"/>
          <p:cNvSpPr>
            <a:spLocks noChangeArrowheads="1"/>
          </p:cNvSpPr>
          <p:nvPr/>
        </p:nvSpPr>
        <p:spPr bwMode="auto">
          <a:xfrm>
            <a:off x="7086600" y="2133600"/>
            <a:ext cx="1143000" cy="381000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17770" name="Oval 7"/>
          <p:cNvSpPr>
            <a:spLocks noChangeArrowheads="1"/>
          </p:cNvSpPr>
          <p:nvPr/>
        </p:nvSpPr>
        <p:spPr bwMode="auto">
          <a:xfrm>
            <a:off x="7086600" y="3124200"/>
            <a:ext cx="1143000" cy="381000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17771" name="Line 8"/>
          <p:cNvSpPr>
            <a:spLocks noChangeShapeType="1"/>
          </p:cNvSpPr>
          <p:nvPr/>
        </p:nvSpPr>
        <p:spPr bwMode="auto">
          <a:xfrm flipV="1">
            <a:off x="7086600" y="2362200"/>
            <a:ext cx="0" cy="914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17772" name="Line 9"/>
          <p:cNvSpPr>
            <a:spLocks noChangeShapeType="1"/>
          </p:cNvSpPr>
          <p:nvPr/>
        </p:nvSpPr>
        <p:spPr bwMode="auto">
          <a:xfrm flipV="1">
            <a:off x="8229600" y="2362200"/>
            <a:ext cx="0" cy="914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17773" name="Text Box 10"/>
          <p:cNvSpPr txBox="1">
            <a:spLocks noChangeArrowheads="1"/>
          </p:cNvSpPr>
          <p:nvPr/>
        </p:nvSpPr>
        <p:spPr bwMode="auto">
          <a:xfrm>
            <a:off x="7406975" y="3886200"/>
            <a:ext cx="69592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b="1" dirty="0">
                <a:latin typeface="+mn-lt"/>
              </a:rPr>
              <a:t>disk</a:t>
            </a:r>
          </a:p>
        </p:txBody>
      </p:sp>
      <p:grpSp>
        <p:nvGrpSpPr>
          <p:cNvPr id="117774" name="Group 11"/>
          <p:cNvGrpSpPr>
            <a:grpSpLocks/>
          </p:cNvGrpSpPr>
          <p:nvPr/>
        </p:nvGrpSpPr>
        <p:grpSpPr bwMode="auto">
          <a:xfrm>
            <a:off x="4724400" y="2438400"/>
            <a:ext cx="685800" cy="228600"/>
            <a:chOff x="4608" y="1728"/>
            <a:chExt cx="432" cy="144"/>
          </a:xfrm>
        </p:grpSpPr>
        <p:sp>
          <p:nvSpPr>
            <p:cNvPr id="117799" name="Rectangle 12"/>
            <p:cNvSpPr>
              <a:spLocks noChangeArrowheads="1"/>
            </p:cNvSpPr>
            <p:nvPr/>
          </p:nvSpPr>
          <p:spPr bwMode="auto">
            <a:xfrm>
              <a:off x="4608" y="1728"/>
              <a:ext cx="432" cy="144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17800" name="Line 13"/>
            <p:cNvSpPr>
              <a:spLocks noChangeShapeType="1"/>
            </p:cNvSpPr>
            <p:nvPr/>
          </p:nvSpPr>
          <p:spPr bwMode="auto">
            <a:xfrm>
              <a:off x="4752" y="1728"/>
              <a:ext cx="0" cy="14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17801" name="Line 14"/>
            <p:cNvSpPr>
              <a:spLocks noChangeShapeType="1"/>
            </p:cNvSpPr>
            <p:nvPr/>
          </p:nvSpPr>
          <p:spPr bwMode="auto">
            <a:xfrm>
              <a:off x="4896" y="1728"/>
              <a:ext cx="0" cy="14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117775" name="Text Box 15"/>
          <p:cNvSpPr txBox="1">
            <a:spLocks noChangeArrowheads="1"/>
          </p:cNvSpPr>
          <p:nvPr/>
        </p:nvSpPr>
        <p:spPr bwMode="auto">
          <a:xfrm>
            <a:off x="4953000" y="2362200"/>
            <a:ext cx="2984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800" b="1"/>
              <a:t>6</a:t>
            </a:r>
            <a:endParaRPr lang="en-US" b="1"/>
          </a:p>
        </p:txBody>
      </p:sp>
      <p:grpSp>
        <p:nvGrpSpPr>
          <p:cNvPr id="117776" name="Group 17"/>
          <p:cNvGrpSpPr>
            <a:grpSpLocks/>
          </p:cNvGrpSpPr>
          <p:nvPr/>
        </p:nvGrpSpPr>
        <p:grpSpPr bwMode="auto">
          <a:xfrm>
            <a:off x="7315200" y="3048000"/>
            <a:ext cx="685800" cy="228600"/>
            <a:chOff x="4608" y="1728"/>
            <a:chExt cx="432" cy="144"/>
          </a:xfrm>
        </p:grpSpPr>
        <p:sp>
          <p:nvSpPr>
            <p:cNvPr id="117796" name="Rectangle 18"/>
            <p:cNvSpPr>
              <a:spLocks noChangeArrowheads="1"/>
            </p:cNvSpPr>
            <p:nvPr/>
          </p:nvSpPr>
          <p:spPr bwMode="auto">
            <a:xfrm>
              <a:off x="4608" y="1728"/>
              <a:ext cx="432" cy="14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17797" name="Line 19"/>
            <p:cNvSpPr>
              <a:spLocks noChangeShapeType="1"/>
            </p:cNvSpPr>
            <p:nvPr/>
          </p:nvSpPr>
          <p:spPr bwMode="auto">
            <a:xfrm>
              <a:off x="4752" y="1728"/>
              <a:ext cx="0" cy="14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17798" name="Line 20"/>
            <p:cNvSpPr>
              <a:spLocks noChangeShapeType="1"/>
            </p:cNvSpPr>
            <p:nvPr/>
          </p:nvSpPr>
          <p:spPr bwMode="auto">
            <a:xfrm>
              <a:off x="4896" y="1728"/>
              <a:ext cx="0" cy="14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117777" name="Text Box 21"/>
          <p:cNvSpPr txBox="1">
            <a:spLocks noChangeArrowheads="1"/>
          </p:cNvSpPr>
          <p:nvPr/>
        </p:nvSpPr>
        <p:spPr bwMode="auto">
          <a:xfrm>
            <a:off x="7543800" y="2971800"/>
            <a:ext cx="2984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800" b="1"/>
              <a:t>3</a:t>
            </a:r>
            <a:endParaRPr lang="en-US" b="1"/>
          </a:p>
        </p:txBody>
      </p:sp>
      <p:sp>
        <p:nvSpPr>
          <p:cNvPr id="117778" name="Text Box 22"/>
          <p:cNvSpPr txBox="1">
            <a:spLocks noChangeArrowheads="1"/>
          </p:cNvSpPr>
          <p:nvPr/>
        </p:nvSpPr>
        <p:spPr bwMode="auto">
          <a:xfrm>
            <a:off x="533400" y="5638800"/>
            <a:ext cx="47625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b="1" dirty="0">
                <a:solidFill>
                  <a:srgbClr val="FF3300"/>
                </a:solidFill>
                <a:latin typeface="+mn-lt"/>
              </a:rPr>
              <a:t>Q2: so what?</a:t>
            </a:r>
            <a:endParaRPr lang="en-US" b="1" dirty="0">
              <a:latin typeface="+mn-lt"/>
            </a:endParaRPr>
          </a:p>
        </p:txBody>
      </p:sp>
      <p:sp>
        <p:nvSpPr>
          <p:cNvPr id="117779" name="Freeform 23"/>
          <p:cNvSpPr>
            <a:spLocks/>
          </p:cNvSpPr>
          <p:nvPr/>
        </p:nvSpPr>
        <p:spPr bwMode="auto">
          <a:xfrm>
            <a:off x="5410200" y="2209800"/>
            <a:ext cx="1397000" cy="990600"/>
          </a:xfrm>
          <a:custGeom>
            <a:avLst/>
            <a:gdLst>
              <a:gd name="T0" fmla="*/ 0 w 880"/>
              <a:gd name="T1" fmla="*/ 2147483647 h 624"/>
              <a:gd name="T2" fmla="*/ 2147483647 w 880"/>
              <a:gd name="T3" fmla="*/ 2147483647 h 624"/>
              <a:gd name="T4" fmla="*/ 2147483647 w 880"/>
              <a:gd name="T5" fmla="*/ 2147483647 h 624"/>
              <a:gd name="T6" fmla="*/ 2147483647 w 880"/>
              <a:gd name="T7" fmla="*/ 2147483647 h 624"/>
              <a:gd name="T8" fmla="*/ 2147483647 w 880"/>
              <a:gd name="T9" fmla="*/ 2147483647 h 624"/>
              <a:gd name="T10" fmla="*/ 2147483647 w 880"/>
              <a:gd name="T11" fmla="*/ 2147483647 h 624"/>
              <a:gd name="T12" fmla="*/ 2147483647 w 880"/>
              <a:gd name="T13" fmla="*/ 2147483647 h 624"/>
              <a:gd name="T14" fmla="*/ 2147483647 w 880"/>
              <a:gd name="T15" fmla="*/ 2147483647 h 624"/>
              <a:gd name="T16" fmla="*/ 2147483647 w 880"/>
              <a:gd name="T17" fmla="*/ 2147483647 h 624"/>
              <a:gd name="T18" fmla="*/ 2147483647 w 880"/>
              <a:gd name="T19" fmla="*/ 2147483647 h 624"/>
              <a:gd name="T20" fmla="*/ 2147483647 w 880"/>
              <a:gd name="T21" fmla="*/ 2147483647 h 624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880"/>
              <a:gd name="T34" fmla="*/ 0 h 624"/>
              <a:gd name="T35" fmla="*/ 880 w 880"/>
              <a:gd name="T36" fmla="*/ 624 h 624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880" h="624">
                <a:moveTo>
                  <a:pt x="0" y="192"/>
                </a:moveTo>
                <a:cubicBezTo>
                  <a:pt x="60" y="156"/>
                  <a:pt x="120" y="120"/>
                  <a:pt x="192" y="96"/>
                </a:cubicBezTo>
                <a:cubicBezTo>
                  <a:pt x="264" y="72"/>
                  <a:pt x="392" y="0"/>
                  <a:pt x="432" y="48"/>
                </a:cubicBezTo>
                <a:cubicBezTo>
                  <a:pt x="472" y="96"/>
                  <a:pt x="416" y="288"/>
                  <a:pt x="432" y="384"/>
                </a:cubicBezTo>
                <a:cubicBezTo>
                  <a:pt x="448" y="480"/>
                  <a:pt x="496" y="624"/>
                  <a:pt x="528" y="624"/>
                </a:cubicBezTo>
                <a:cubicBezTo>
                  <a:pt x="560" y="624"/>
                  <a:pt x="592" y="464"/>
                  <a:pt x="624" y="384"/>
                </a:cubicBezTo>
                <a:cubicBezTo>
                  <a:pt x="656" y="304"/>
                  <a:pt x="691" y="172"/>
                  <a:pt x="720" y="144"/>
                </a:cubicBezTo>
                <a:cubicBezTo>
                  <a:pt x="749" y="116"/>
                  <a:pt x="784" y="196"/>
                  <a:pt x="800" y="216"/>
                </a:cubicBezTo>
                <a:cubicBezTo>
                  <a:pt x="816" y="236"/>
                  <a:pt x="809" y="239"/>
                  <a:pt x="816" y="264"/>
                </a:cubicBezTo>
                <a:cubicBezTo>
                  <a:pt x="823" y="289"/>
                  <a:pt x="829" y="335"/>
                  <a:pt x="840" y="368"/>
                </a:cubicBezTo>
                <a:cubicBezTo>
                  <a:pt x="851" y="401"/>
                  <a:pt x="872" y="444"/>
                  <a:pt x="880" y="464"/>
                </a:cubicBezTo>
              </a:path>
            </a:pathLst>
          </a:custGeom>
          <a:noFill/>
          <a:ln w="1270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17780" name="Text Box 24"/>
          <p:cNvSpPr txBox="1">
            <a:spLocks noChangeArrowheads="1"/>
          </p:cNvSpPr>
          <p:nvPr/>
        </p:nvSpPr>
        <p:spPr bwMode="auto">
          <a:xfrm>
            <a:off x="8382000" y="259080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b="1" dirty="0">
                <a:latin typeface="+mn-lt"/>
              </a:rPr>
              <a:t>X</a:t>
            </a:r>
          </a:p>
        </p:txBody>
      </p:sp>
      <p:grpSp>
        <p:nvGrpSpPr>
          <p:cNvPr id="117781" name="Group 25"/>
          <p:cNvGrpSpPr>
            <a:grpSpLocks/>
          </p:cNvGrpSpPr>
          <p:nvPr/>
        </p:nvGrpSpPr>
        <p:grpSpPr bwMode="auto">
          <a:xfrm>
            <a:off x="4724400" y="2895600"/>
            <a:ext cx="685800" cy="366713"/>
            <a:chOff x="4608" y="1680"/>
            <a:chExt cx="432" cy="231"/>
          </a:xfrm>
        </p:grpSpPr>
        <p:grpSp>
          <p:nvGrpSpPr>
            <p:cNvPr id="117791" name="Group 26"/>
            <p:cNvGrpSpPr>
              <a:grpSpLocks/>
            </p:cNvGrpSpPr>
            <p:nvPr/>
          </p:nvGrpSpPr>
          <p:grpSpPr bwMode="auto">
            <a:xfrm>
              <a:off x="4608" y="1728"/>
              <a:ext cx="432" cy="144"/>
              <a:chOff x="4608" y="1728"/>
              <a:chExt cx="432" cy="144"/>
            </a:xfrm>
          </p:grpSpPr>
          <p:sp>
            <p:nvSpPr>
              <p:cNvPr id="117793" name="Rectangle 27"/>
              <p:cNvSpPr>
                <a:spLocks noChangeArrowheads="1"/>
              </p:cNvSpPr>
              <p:nvPr/>
            </p:nvSpPr>
            <p:spPr bwMode="auto">
              <a:xfrm>
                <a:off x="4608" y="1728"/>
                <a:ext cx="432" cy="144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7794" name="Line 28"/>
              <p:cNvSpPr>
                <a:spLocks noChangeShapeType="1"/>
              </p:cNvSpPr>
              <p:nvPr/>
            </p:nvSpPr>
            <p:spPr bwMode="auto">
              <a:xfrm>
                <a:off x="4752" y="1728"/>
                <a:ext cx="0" cy="14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7795" name="Line 29"/>
              <p:cNvSpPr>
                <a:spLocks noChangeShapeType="1"/>
              </p:cNvSpPr>
              <p:nvPr/>
            </p:nvSpPr>
            <p:spPr bwMode="auto">
              <a:xfrm>
                <a:off x="4896" y="1728"/>
                <a:ext cx="0" cy="14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117792" name="Text Box 30"/>
            <p:cNvSpPr txBox="1">
              <a:spLocks noChangeArrowheads="1"/>
            </p:cNvSpPr>
            <p:nvPr/>
          </p:nvSpPr>
          <p:spPr bwMode="auto">
            <a:xfrm>
              <a:off x="4752" y="1680"/>
              <a:ext cx="188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1800" b="1"/>
                <a:t>3</a:t>
              </a:r>
              <a:endParaRPr lang="en-US" b="1"/>
            </a:p>
          </p:txBody>
        </p:sp>
      </p:grpSp>
      <p:grpSp>
        <p:nvGrpSpPr>
          <p:cNvPr id="117782" name="Group 31"/>
          <p:cNvGrpSpPr>
            <a:grpSpLocks/>
          </p:cNvGrpSpPr>
          <p:nvPr/>
        </p:nvGrpSpPr>
        <p:grpSpPr bwMode="auto">
          <a:xfrm>
            <a:off x="7315200" y="2667000"/>
            <a:ext cx="685800" cy="366713"/>
            <a:chOff x="4608" y="1680"/>
            <a:chExt cx="432" cy="231"/>
          </a:xfrm>
        </p:grpSpPr>
        <p:grpSp>
          <p:nvGrpSpPr>
            <p:cNvPr id="117786" name="Group 32"/>
            <p:cNvGrpSpPr>
              <a:grpSpLocks/>
            </p:cNvGrpSpPr>
            <p:nvPr/>
          </p:nvGrpSpPr>
          <p:grpSpPr bwMode="auto">
            <a:xfrm>
              <a:off x="4608" y="1728"/>
              <a:ext cx="432" cy="144"/>
              <a:chOff x="4608" y="1728"/>
              <a:chExt cx="432" cy="144"/>
            </a:xfrm>
          </p:grpSpPr>
          <p:sp>
            <p:nvSpPr>
              <p:cNvPr id="117788" name="Rectangle 33"/>
              <p:cNvSpPr>
                <a:spLocks noChangeArrowheads="1"/>
              </p:cNvSpPr>
              <p:nvPr/>
            </p:nvSpPr>
            <p:spPr bwMode="auto">
              <a:xfrm>
                <a:off x="4608" y="1728"/>
                <a:ext cx="432" cy="144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7789" name="Line 34"/>
              <p:cNvSpPr>
                <a:spLocks noChangeShapeType="1"/>
              </p:cNvSpPr>
              <p:nvPr/>
            </p:nvSpPr>
            <p:spPr bwMode="auto">
              <a:xfrm>
                <a:off x="4752" y="1728"/>
                <a:ext cx="0" cy="14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7790" name="Line 35"/>
              <p:cNvSpPr>
                <a:spLocks noChangeShapeType="1"/>
              </p:cNvSpPr>
              <p:nvPr/>
            </p:nvSpPr>
            <p:spPr bwMode="auto">
              <a:xfrm>
                <a:off x="4896" y="1728"/>
                <a:ext cx="0" cy="14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117787" name="Text Box 36"/>
            <p:cNvSpPr txBox="1">
              <a:spLocks noChangeArrowheads="1"/>
            </p:cNvSpPr>
            <p:nvPr/>
          </p:nvSpPr>
          <p:spPr bwMode="auto">
            <a:xfrm>
              <a:off x="4752" y="1680"/>
              <a:ext cx="188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1800" b="1"/>
                <a:t>5</a:t>
              </a:r>
              <a:endParaRPr lang="en-US" b="1"/>
            </a:p>
          </p:txBody>
        </p:sp>
      </p:grpSp>
      <p:sp>
        <p:nvSpPr>
          <p:cNvPr id="117783" name="Text Box 37"/>
          <p:cNvSpPr txBox="1">
            <a:spLocks noChangeArrowheads="1"/>
          </p:cNvSpPr>
          <p:nvPr/>
        </p:nvSpPr>
        <p:spPr bwMode="auto">
          <a:xfrm>
            <a:off x="8458200" y="3124200"/>
            <a:ext cx="381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b="1" dirty="0">
                <a:latin typeface="+mn-lt"/>
              </a:rPr>
              <a:t>Y</a:t>
            </a:r>
          </a:p>
        </p:txBody>
      </p:sp>
      <p:sp>
        <p:nvSpPr>
          <p:cNvPr id="117784" name="Freeform 38"/>
          <p:cNvSpPr>
            <a:spLocks/>
          </p:cNvSpPr>
          <p:nvPr/>
        </p:nvSpPr>
        <p:spPr bwMode="auto">
          <a:xfrm>
            <a:off x="5410200" y="3022600"/>
            <a:ext cx="1905000" cy="431800"/>
          </a:xfrm>
          <a:custGeom>
            <a:avLst/>
            <a:gdLst>
              <a:gd name="T0" fmla="*/ 0 w 1200"/>
              <a:gd name="T1" fmla="*/ 2147483647 h 272"/>
              <a:gd name="T2" fmla="*/ 2147483647 w 1200"/>
              <a:gd name="T3" fmla="*/ 2147483647 h 272"/>
              <a:gd name="T4" fmla="*/ 2147483647 w 1200"/>
              <a:gd name="T5" fmla="*/ 2147483647 h 272"/>
              <a:gd name="T6" fmla="*/ 2147483647 w 1200"/>
              <a:gd name="T7" fmla="*/ 2147483647 h 272"/>
              <a:gd name="T8" fmla="*/ 2147483647 w 1200"/>
              <a:gd name="T9" fmla="*/ 2147483647 h 272"/>
              <a:gd name="T10" fmla="*/ 2147483647 w 1200"/>
              <a:gd name="T11" fmla="*/ 2147483647 h 272"/>
              <a:gd name="T12" fmla="*/ 2147483647 w 1200"/>
              <a:gd name="T13" fmla="*/ 2147483647 h 272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200"/>
              <a:gd name="T22" fmla="*/ 0 h 272"/>
              <a:gd name="T23" fmla="*/ 1200 w 1200"/>
              <a:gd name="T24" fmla="*/ 272 h 272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200" h="272">
                <a:moveTo>
                  <a:pt x="0" y="16"/>
                </a:moveTo>
                <a:cubicBezTo>
                  <a:pt x="48" y="8"/>
                  <a:pt x="96" y="0"/>
                  <a:pt x="144" y="16"/>
                </a:cubicBezTo>
                <a:cubicBezTo>
                  <a:pt x="192" y="32"/>
                  <a:pt x="224" y="72"/>
                  <a:pt x="288" y="112"/>
                </a:cubicBezTo>
                <a:cubicBezTo>
                  <a:pt x="352" y="152"/>
                  <a:pt x="440" y="240"/>
                  <a:pt x="528" y="256"/>
                </a:cubicBezTo>
                <a:cubicBezTo>
                  <a:pt x="616" y="272"/>
                  <a:pt x="736" y="232"/>
                  <a:pt x="816" y="208"/>
                </a:cubicBezTo>
                <a:cubicBezTo>
                  <a:pt x="896" y="184"/>
                  <a:pt x="944" y="136"/>
                  <a:pt x="1008" y="112"/>
                </a:cubicBezTo>
                <a:cubicBezTo>
                  <a:pt x="1072" y="88"/>
                  <a:pt x="1136" y="76"/>
                  <a:pt x="1200" y="64"/>
                </a:cubicBezTo>
              </a:path>
            </a:pathLst>
          </a:custGeom>
          <a:noFill/>
          <a:ln w="12700">
            <a:solidFill>
              <a:srgbClr val="FF3300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99047" name="Rectangle 39"/>
          <p:cNvSpPr>
            <a:spLocks noChangeArrowheads="1"/>
          </p:cNvSpPr>
          <p:nvPr/>
        </p:nvSpPr>
        <p:spPr bwMode="auto">
          <a:xfrm>
            <a:off x="230188" y="288925"/>
            <a:ext cx="608012" cy="70167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r>
              <a:rPr lang="en-US" sz="4000" b="1">
                <a:solidFill>
                  <a:srgbClr val="FF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Book Antiqua" charset="0"/>
              </a:rPr>
              <a:t>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0ACD9-E499-1B4D-A819-2E5B3B5A6B54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28607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  <a:ea typeface="ＭＳ Ｐゴシック" charset="0"/>
                <a:cs typeface="ＭＳ Ｐゴシック" charset="0"/>
              </a:rPr>
              <a:t>Problem definition - </a:t>
            </a:r>
            <a:r>
              <a:rPr lang="en-US" dirty="0" err="1">
                <a:latin typeface="+mn-lt"/>
                <a:ea typeface="ＭＳ Ｐゴシック" charset="0"/>
                <a:cs typeface="ＭＳ Ｐゴシック" charset="0"/>
              </a:rPr>
              <a:t>eg</a:t>
            </a:r>
            <a:r>
              <a:rPr lang="en-US" dirty="0">
                <a:latin typeface="+mn-lt"/>
                <a:ea typeface="ＭＳ Ｐゴシック" charset="0"/>
                <a:cs typeface="ＭＳ Ｐゴシック" charset="0"/>
              </a:rPr>
              <a:t>.:</a:t>
            </a:r>
          </a:p>
        </p:txBody>
      </p:sp>
      <p:sp>
        <p:nvSpPr>
          <p:cNvPr id="11879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905000"/>
            <a:ext cx="2057400" cy="3505200"/>
          </a:xfrm>
        </p:spPr>
        <p:txBody>
          <a:bodyPr/>
          <a:lstStyle/>
          <a:p>
            <a:pPr>
              <a:buFontTx/>
              <a:buNone/>
            </a:pPr>
            <a:r>
              <a:rPr lang="en-US" dirty="0">
                <a:ea typeface="ＭＳ Ｐゴシック" charset="0"/>
                <a:cs typeface="ＭＳ Ｐゴシック" charset="0"/>
              </a:rPr>
              <a:t>read(X)</a:t>
            </a:r>
          </a:p>
          <a:p>
            <a:pPr>
              <a:buFontTx/>
              <a:buNone/>
            </a:pPr>
            <a:r>
              <a:rPr lang="en-US" dirty="0">
                <a:ea typeface="ＭＳ Ｐゴシック" charset="0"/>
                <a:cs typeface="ＭＳ Ｐゴシック" charset="0"/>
              </a:rPr>
              <a:t>read(Y)</a:t>
            </a:r>
          </a:p>
          <a:p>
            <a:pPr>
              <a:buFontTx/>
              <a:buNone/>
            </a:pPr>
            <a:r>
              <a:rPr lang="en-US" dirty="0">
                <a:ea typeface="ＭＳ Ｐゴシック" charset="0"/>
                <a:cs typeface="ＭＳ Ｐゴシック" charset="0"/>
              </a:rPr>
              <a:t>X=X+1</a:t>
            </a:r>
          </a:p>
          <a:p>
            <a:pPr>
              <a:buFontTx/>
              <a:buNone/>
            </a:pPr>
            <a:r>
              <a:rPr lang="en-US" dirty="0">
                <a:ea typeface="ＭＳ Ｐゴシック" charset="0"/>
                <a:cs typeface="ＭＳ Ｐゴシック" charset="0"/>
              </a:rPr>
              <a:t>Y=Y-1</a:t>
            </a:r>
          </a:p>
          <a:p>
            <a:pPr>
              <a:buFontTx/>
              <a:buNone/>
            </a:pPr>
            <a:r>
              <a:rPr lang="en-US" dirty="0">
                <a:ea typeface="ＭＳ Ｐゴシック" charset="0"/>
                <a:cs typeface="ＭＳ Ｐゴシック" charset="0"/>
              </a:rPr>
              <a:t>write(X)</a:t>
            </a:r>
          </a:p>
          <a:p>
            <a:pPr>
              <a:buFontTx/>
              <a:buNone/>
            </a:pPr>
            <a:r>
              <a:rPr lang="en-US" dirty="0">
                <a:ea typeface="ＭＳ Ｐゴシック" charset="0"/>
                <a:cs typeface="ＭＳ Ｐゴシック" charset="0"/>
              </a:rPr>
              <a:t>write(Y)</a:t>
            </a:r>
          </a:p>
        </p:txBody>
      </p:sp>
      <p:sp>
        <p:nvSpPr>
          <p:cNvPr id="118791" name="Line 4"/>
          <p:cNvSpPr>
            <a:spLocks noChangeShapeType="1"/>
          </p:cNvSpPr>
          <p:nvPr/>
        </p:nvSpPr>
        <p:spPr bwMode="auto">
          <a:xfrm>
            <a:off x="304800" y="5181600"/>
            <a:ext cx="3048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18792" name="Rectangle 5"/>
          <p:cNvSpPr>
            <a:spLocks noChangeArrowheads="1"/>
          </p:cNvSpPr>
          <p:nvPr/>
        </p:nvSpPr>
        <p:spPr bwMode="auto">
          <a:xfrm>
            <a:off x="4191000" y="2057400"/>
            <a:ext cx="1752600" cy="14478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18793" name="Oval 6"/>
          <p:cNvSpPr>
            <a:spLocks noChangeArrowheads="1"/>
          </p:cNvSpPr>
          <p:nvPr/>
        </p:nvSpPr>
        <p:spPr bwMode="auto">
          <a:xfrm>
            <a:off x="7086600" y="2133600"/>
            <a:ext cx="1143000" cy="381000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18794" name="Oval 7"/>
          <p:cNvSpPr>
            <a:spLocks noChangeArrowheads="1"/>
          </p:cNvSpPr>
          <p:nvPr/>
        </p:nvSpPr>
        <p:spPr bwMode="auto">
          <a:xfrm>
            <a:off x="7086600" y="3124200"/>
            <a:ext cx="1143000" cy="381000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18795" name="Line 8"/>
          <p:cNvSpPr>
            <a:spLocks noChangeShapeType="1"/>
          </p:cNvSpPr>
          <p:nvPr/>
        </p:nvSpPr>
        <p:spPr bwMode="auto">
          <a:xfrm flipV="1">
            <a:off x="7086600" y="2362200"/>
            <a:ext cx="0" cy="914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18796" name="Line 9"/>
          <p:cNvSpPr>
            <a:spLocks noChangeShapeType="1"/>
          </p:cNvSpPr>
          <p:nvPr/>
        </p:nvSpPr>
        <p:spPr bwMode="auto">
          <a:xfrm flipV="1">
            <a:off x="8229600" y="2362200"/>
            <a:ext cx="0" cy="914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18797" name="Text Box 10"/>
          <p:cNvSpPr txBox="1">
            <a:spLocks noChangeArrowheads="1"/>
          </p:cNvSpPr>
          <p:nvPr/>
        </p:nvSpPr>
        <p:spPr bwMode="auto">
          <a:xfrm>
            <a:off x="7406975" y="3886200"/>
            <a:ext cx="69592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b="1" dirty="0">
                <a:latin typeface="+mn-lt"/>
              </a:rPr>
              <a:t>disk</a:t>
            </a:r>
          </a:p>
        </p:txBody>
      </p:sp>
      <p:grpSp>
        <p:nvGrpSpPr>
          <p:cNvPr id="118798" name="Group 11"/>
          <p:cNvGrpSpPr>
            <a:grpSpLocks/>
          </p:cNvGrpSpPr>
          <p:nvPr/>
        </p:nvGrpSpPr>
        <p:grpSpPr bwMode="auto">
          <a:xfrm>
            <a:off x="4724400" y="2438400"/>
            <a:ext cx="685800" cy="228600"/>
            <a:chOff x="4608" y="1728"/>
            <a:chExt cx="432" cy="144"/>
          </a:xfrm>
        </p:grpSpPr>
        <p:sp>
          <p:nvSpPr>
            <p:cNvPr id="118823" name="Rectangle 12"/>
            <p:cNvSpPr>
              <a:spLocks noChangeArrowheads="1"/>
            </p:cNvSpPr>
            <p:nvPr/>
          </p:nvSpPr>
          <p:spPr bwMode="auto">
            <a:xfrm>
              <a:off x="4608" y="1728"/>
              <a:ext cx="432" cy="144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18824" name="Line 13"/>
            <p:cNvSpPr>
              <a:spLocks noChangeShapeType="1"/>
            </p:cNvSpPr>
            <p:nvPr/>
          </p:nvSpPr>
          <p:spPr bwMode="auto">
            <a:xfrm>
              <a:off x="4752" y="1728"/>
              <a:ext cx="0" cy="14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18825" name="Line 14"/>
            <p:cNvSpPr>
              <a:spLocks noChangeShapeType="1"/>
            </p:cNvSpPr>
            <p:nvPr/>
          </p:nvSpPr>
          <p:spPr bwMode="auto">
            <a:xfrm>
              <a:off x="4896" y="1728"/>
              <a:ext cx="0" cy="14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118799" name="Text Box 15"/>
          <p:cNvSpPr txBox="1">
            <a:spLocks noChangeArrowheads="1"/>
          </p:cNvSpPr>
          <p:nvPr/>
        </p:nvSpPr>
        <p:spPr bwMode="auto">
          <a:xfrm>
            <a:off x="4953000" y="2362200"/>
            <a:ext cx="2984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800" b="1"/>
              <a:t>6</a:t>
            </a:r>
            <a:endParaRPr lang="en-US" b="1"/>
          </a:p>
        </p:txBody>
      </p:sp>
      <p:grpSp>
        <p:nvGrpSpPr>
          <p:cNvPr id="118800" name="Group 17"/>
          <p:cNvGrpSpPr>
            <a:grpSpLocks/>
          </p:cNvGrpSpPr>
          <p:nvPr/>
        </p:nvGrpSpPr>
        <p:grpSpPr bwMode="auto">
          <a:xfrm>
            <a:off x="7315200" y="3048000"/>
            <a:ext cx="685800" cy="228600"/>
            <a:chOff x="4608" y="1728"/>
            <a:chExt cx="432" cy="144"/>
          </a:xfrm>
        </p:grpSpPr>
        <p:sp>
          <p:nvSpPr>
            <p:cNvPr id="118820" name="Rectangle 18"/>
            <p:cNvSpPr>
              <a:spLocks noChangeArrowheads="1"/>
            </p:cNvSpPr>
            <p:nvPr/>
          </p:nvSpPr>
          <p:spPr bwMode="auto">
            <a:xfrm>
              <a:off x="4608" y="1728"/>
              <a:ext cx="432" cy="14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18821" name="Line 19"/>
            <p:cNvSpPr>
              <a:spLocks noChangeShapeType="1"/>
            </p:cNvSpPr>
            <p:nvPr/>
          </p:nvSpPr>
          <p:spPr bwMode="auto">
            <a:xfrm>
              <a:off x="4752" y="1728"/>
              <a:ext cx="0" cy="14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18822" name="Line 20"/>
            <p:cNvSpPr>
              <a:spLocks noChangeShapeType="1"/>
            </p:cNvSpPr>
            <p:nvPr/>
          </p:nvSpPr>
          <p:spPr bwMode="auto">
            <a:xfrm>
              <a:off x="4896" y="1728"/>
              <a:ext cx="0" cy="14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118801" name="Text Box 21"/>
          <p:cNvSpPr txBox="1">
            <a:spLocks noChangeArrowheads="1"/>
          </p:cNvSpPr>
          <p:nvPr/>
        </p:nvSpPr>
        <p:spPr bwMode="auto">
          <a:xfrm>
            <a:off x="7543800" y="2971800"/>
            <a:ext cx="2984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800" b="1"/>
              <a:t>3</a:t>
            </a:r>
            <a:endParaRPr lang="en-US" b="1"/>
          </a:p>
        </p:txBody>
      </p:sp>
      <p:sp>
        <p:nvSpPr>
          <p:cNvPr id="118802" name="Text Box 22"/>
          <p:cNvSpPr txBox="1">
            <a:spLocks noChangeArrowheads="1"/>
          </p:cNvSpPr>
          <p:nvPr/>
        </p:nvSpPr>
        <p:spPr bwMode="auto">
          <a:xfrm>
            <a:off x="2819400" y="4648200"/>
            <a:ext cx="4762500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b="1" dirty="0">
                <a:solidFill>
                  <a:srgbClr val="FF3300"/>
                </a:solidFill>
                <a:latin typeface="+mn-lt"/>
              </a:rPr>
              <a:t>Q2: so what?</a:t>
            </a:r>
          </a:p>
          <a:p>
            <a:pPr>
              <a:spcBef>
                <a:spcPct val="50000"/>
              </a:spcBef>
            </a:pPr>
            <a:r>
              <a:rPr lang="en-US" b="1" dirty="0">
                <a:solidFill>
                  <a:srgbClr val="FF3300"/>
                </a:solidFill>
                <a:latin typeface="+mn-lt"/>
              </a:rPr>
              <a:t>Q3: how to guard against it?</a:t>
            </a:r>
            <a:endParaRPr lang="en-US" b="1" dirty="0">
              <a:latin typeface="+mn-lt"/>
            </a:endParaRPr>
          </a:p>
        </p:txBody>
      </p:sp>
      <p:sp>
        <p:nvSpPr>
          <p:cNvPr id="118803" name="Freeform 23"/>
          <p:cNvSpPr>
            <a:spLocks/>
          </p:cNvSpPr>
          <p:nvPr/>
        </p:nvSpPr>
        <p:spPr bwMode="auto">
          <a:xfrm>
            <a:off x="5410200" y="2209800"/>
            <a:ext cx="1397000" cy="990600"/>
          </a:xfrm>
          <a:custGeom>
            <a:avLst/>
            <a:gdLst>
              <a:gd name="T0" fmla="*/ 0 w 880"/>
              <a:gd name="T1" fmla="*/ 2147483647 h 624"/>
              <a:gd name="T2" fmla="*/ 2147483647 w 880"/>
              <a:gd name="T3" fmla="*/ 2147483647 h 624"/>
              <a:gd name="T4" fmla="*/ 2147483647 w 880"/>
              <a:gd name="T5" fmla="*/ 2147483647 h 624"/>
              <a:gd name="T6" fmla="*/ 2147483647 w 880"/>
              <a:gd name="T7" fmla="*/ 2147483647 h 624"/>
              <a:gd name="T8" fmla="*/ 2147483647 w 880"/>
              <a:gd name="T9" fmla="*/ 2147483647 h 624"/>
              <a:gd name="T10" fmla="*/ 2147483647 w 880"/>
              <a:gd name="T11" fmla="*/ 2147483647 h 624"/>
              <a:gd name="T12" fmla="*/ 2147483647 w 880"/>
              <a:gd name="T13" fmla="*/ 2147483647 h 624"/>
              <a:gd name="T14" fmla="*/ 2147483647 w 880"/>
              <a:gd name="T15" fmla="*/ 2147483647 h 624"/>
              <a:gd name="T16" fmla="*/ 2147483647 w 880"/>
              <a:gd name="T17" fmla="*/ 2147483647 h 624"/>
              <a:gd name="T18" fmla="*/ 2147483647 w 880"/>
              <a:gd name="T19" fmla="*/ 2147483647 h 624"/>
              <a:gd name="T20" fmla="*/ 2147483647 w 880"/>
              <a:gd name="T21" fmla="*/ 2147483647 h 624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880"/>
              <a:gd name="T34" fmla="*/ 0 h 624"/>
              <a:gd name="T35" fmla="*/ 880 w 880"/>
              <a:gd name="T36" fmla="*/ 624 h 624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880" h="624">
                <a:moveTo>
                  <a:pt x="0" y="192"/>
                </a:moveTo>
                <a:cubicBezTo>
                  <a:pt x="60" y="156"/>
                  <a:pt x="120" y="120"/>
                  <a:pt x="192" y="96"/>
                </a:cubicBezTo>
                <a:cubicBezTo>
                  <a:pt x="264" y="72"/>
                  <a:pt x="392" y="0"/>
                  <a:pt x="432" y="48"/>
                </a:cubicBezTo>
                <a:cubicBezTo>
                  <a:pt x="472" y="96"/>
                  <a:pt x="416" y="288"/>
                  <a:pt x="432" y="384"/>
                </a:cubicBezTo>
                <a:cubicBezTo>
                  <a:pt x="448" y="480"/>
                  <a:pt x="496" y="624"/>
                  <a:pt x="528" y="624"/>
                </a:cubicBezTo>
                <a:cubicBezTo>
                  <a:pt x="560" y="624"/>
                  <a:pt x="592" y="464"/>
                  <a:pt x="624" y="384"/>
                </a:cubicBezTo>
                <a:cubicBezTo>
                  <a:pt x="656" y="304"/>
                  <a:pt x="691" y="172"/>
                  <a:pt x="720" y="144"/>
                </a:cubicBezTo>
                <a:cubicBezTo>
                  <a:pt x="749" y="116"/>
                  <a:pt x="784" y="196"/>
                  <a:pt x="800" y="216"/>
                </a:cubicBezTo>
                <a:cubicBezTo>
                  <a:pt x="816" y="236"/>
                  <a:pt x="809" y="239"/>
                  <a:pt x="816" y="264"/>
                </a:cubicBezTo>
                <a:cubicBezTo>
                  <a:pt x="823" y="289"/>
                  <a:pt x="829" y="335"/>
                  <a:pt x="840" y="368"/>
                </a:cubicBezTo>
                <a:cubicBezTo>
                  <a:pt x="851" y="401"/>
                  <a:pt x="872" y="444"/>
                  <a:pt x="880" y="464"/>
                </a:cubicBezTo>
              </a:path>
            </a:pathLst>
          </a:custGeom>
          <a:noFill/>
          <a:ln w="1270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18804" name="Text Box 24"/>
          <p:cNvSpPr txBox="1">
            <a:spLocks noChangeArrowheads="1"/>
          </p:cNvSpPr>
          <p:nvPr/>
        </p:nvSpPr>
        <p:spPr bwMode="auto">
          <a:xfrm>
            <a:off x="8382000" y="259080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b="1" dirty="0">
                <a:latin typeface="+mn-lt"/>
              </a:rPr>
              <a:t>X</a:t>
            </a:r>
          </a:p>
        </p:txBody>
      </p:sp>
      <p:grpSp>
        <p:nvGrpSpPr>
          <p:cNvPr id="118805" name="Group 25"/>
          <p:cNvGrpSpPr>
            <a:grpSpLocks/>
          </p:cNvGrpSpPr>
          <p:nvPr/>
        </p:nvGrpSpPr>
        <p:grpSpPr bwMode="auto">
          <a:xfrm>
            <a:off x="4724400" y="2895600"/>
            <a:ext cx="685800" cy="366713"/>
            <a:chOff x="4608" y="1680"/>
            <a:chExt cx="432" cy="231"/>
          </a:xfrm>
        </p:grpSpPr>
        <p:grpSp>
          <p:nvGrpSpPr>
            <p:cNvPr id="118815" name="Group 26"/>
            <p:cNvGrpSpPr>
              <a:grpSpLocks/>
            </p:cNvGrpSpPr>
            <p:nvPr/>
          </p:nvGrpSpPr>
          <p:grpSpPr bwMode="auto">
            <a:xfrm>
              <a:off x="4608" y="1728"/>
              <a:ext cx="432" cy="144"/>
              <a:chOff x="4608" y="1728"/>
              <a:chExt cx="432" cy="144"/>
            </a:xfrm>
          </p:grpSpPr>
          <p:sp>
            <p:nvSpPr>
              <p:cNvPr id="118817" name="Rectangle 27"/>
              <p:cNvSpPr>
                <a:spLocks noChangeArrowheads="1"/>
              </p:cNvSpPr>
              <p:nvPr/>
            </p:nvSpPr>
            <p:spPr bwMode="auto">
              <a:xfrm>
                <a:off x="4608" y="1728"/>
                <a:ext cx="432" cy="144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8818" name="Line 28"/>
              <p:cNvSpPr>
                <a:spLocks noChangeShapeType="1"/>
              </p:cNvSpPr>
              <p:nvPr/>
            </p:nvSpPr>
            <p:spPr bwMode="auto">
              <a:xfrm>
                <a:off x="4752" y="1728"/>
                <a:ext cx="0" cy="14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8819" name="Line 29"/>
              <p:cNvSpPr>
                <a:spLocks noChangeShapeType="1"/>
              </p:cNvSpPr>
              <p:nvPr/>
            </p:nvSpPr>
            <p:spPr bwMode="auto">
              <a:xfrm>
                <a:off x="4896" y="1728"/>
                <a:ext cx="0" cy="14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118816" name="Text Box 30"/>
            <p:cNvSpPr txBox="1">
              <a:spLocks noChangeArrowheads="1"/>
            </p:cNvSpPr>
            <p:nvPr/>
          </p:nvSpPr>
          <p:spPr bwMode="auto">
            <a:xfrm>
              <a:off x="4752" y="1680"/>
              <a:ext cx="188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1800" b="1"/>
                <a:t>3</a:t>
              </a:r>
              <a:endParaRPr lang="en-US" b="1"/>
            </a:p>
          </p:txBody>
        </p:sp>
      </p:grpSp>
      <p:grpSp>
        <p:nvGrpSpPr>
          <p:cNvPr id="118806" name="Group 31"/>
          <p:cNvGrpSpPr>
            <a:grpSpLocks/>
          </p:cNvGrpSpPr>
          <p:nvPr/>
        </p:nvGrpSpPr>
        <p:grpSpPr bwMode="auto">
          <a:xfrm>
            <a:off x="7315200" y="2667000"/>
            <a:ext cx="685800" cy="366713"/>
            <a:chOff x="4608" y="1680"/>
            <a:chExt cx="432" cy="231"/>
          </a:xfrm>
        </p:grpSpPr>
        <p:grpSp>
          <p:nvGrpSpPr>
            <p:cNvPr id="118810" name="Group 32"/>
            <p:cNvGrpSpPr>
              <a:grpSpLocks/>
            </p:cNvGrpSpPr>
            <p:nvPr/>
          </p:nvGrpSpPr>
          <p:grpSpPr bwMode="auto">
            <a:xfrm>
              <a:off x="4608" y="1728"/>
              <a:ext cx="432" cy="144"/>
              <a:chOff x="4608" y="1728"/>
              <a:chExt cx="432" cy="144"/>
            </a:xfrm>
          </p:grpSpPr>
          <p:sp>
            <p:nvSpPr>
              <p:cNvPr id="118812" name="Rectangle 33"/>
              <p:cNvSpPr>
                <a:spLocks noChangeArrowheads="1"/>
              </p:cNvSpPr>
              <p:nvPr/>
            </p:nvSpPr>
            <p:spPr bwMode="auto">
              <a:xfrm>
                <a:off x="4608" y="1728"/>
                <a:ext cx="432" cy="144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8813" name="Line 34"/>
              <p:cNvSpPr>
                <a:spLocks noChangeShapeType="1"/>
              </p:cNvSpPr>
              <p:nvPr/>
            </p:nvSpPr>
            <p:spPr bwMode="auto">
              <a:xfrm>
                <a:off x="4752" y="1728"/>
                <a:ext cx="0" cy="14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8814" name="Line 35"/>
              <p:cNvSpPr>
                <a:spLocks noChangeShapeType="1"/>
              </p:cNvSpPr>
              <p:nvPr/>
            </p:nvSpPr>
            <p:spPr bwMode="auto">
              <a:xfrm>
                <a:off x="4896" y="1728"/>
                <a:ext cx="0" cy="14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118811" name="Text Box 36"/>
            <p:cNvSpPr txBox="1">
              <a:spLocks noChangeArrowheads="1"/>
            </p:cNvSpPr>
            <p:nvPr/>
          </p:nvSpPr>
          <p:spPr bwMode="auto">
            <a:xfrm>
              <a:off x="4752" y="1680"/>
              <a:ext cx="188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1800" b="1"/>
                <a:t>5</a:t>
              </a:r>
              <a:endParaRPr lang="en-US" b="1"/>
            </a:p>
          </p:txBody>
        </p:sp>
      </p:grpSp>
      <p:sp>
        <p:nvSpPr>
          <p:cNvPr id="118807" name="Text Box 37"/>
          <p:cNvSpPr txBox="1">
            <a:spLocks noChangeArrowheads="1"/>
          </p:cNvSpPr>
          <p:nvPr/>
        </p:nvSpPr>
        <p:spPr bwMode="auto">
          <a:xfrm>
            <a:off x="8458200" y="3124200"/>
            <a:ext cx="381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b="1">
                <a:latin typeface="+mn-lt"/>
              </a:rPr>
              <a:t>Y</a:t>
            </a:r>
          </a:p>
        </p:txBody>
      </p:sp>
      <p:sp>
        <p:nvSpPr>
          <p:cNvPr id="118808" name="Freeform 38"/>
          <p:cNvSpPr>
            <a:spLocks/>
          </p:cNvSpPr>
          <p:nvPr/>
        </p:nvSpPr>
        <p:spPr bwMode="auto">
          <a:xfrm>
            <a:off x="5410200" y="3022600"/>
            <a:ext cx="1905000" cy="431800"/>
          </a:xfrm>
          <a:custGeom>
            <a:avLst/>
            <a:gdLst>
              <a:gd name="T0" fmla="*/ 0 w 1200"/>
              <a:gd name="T1" fmla="*/ 2147483647 h 272"/>
              <a:gd name="T2" fmla="*/ 2147483647 w 1200"/>
              <a:gd name="T3" fmla="*/ 2147483647 h 272"/>
              <a:gd name="T4" fmla="*/ 2147483647 w 1200"/>
              <a:gd name="T5" fmla="*/ 2147483647 h 272"/>
              <a:gd name="T6" fmla="*/ 2147483647 w 1200"/>
              <a:gd name="T7" fmla="*/ 2147483647 h 272"/>
              <a:gd name="T8" fmla="*/ 2147483647 w 1200"/>
              <a:gd name="T9" fmla="*/ 2147483647 h 272"/>
              <a:gd name="T10" fmla="*/ 2147483647 w 1200"/>
              <a:gd name="T11" fmla="*/ 2147483647 h 272"/>
              <a:gd name="T12" fmla="*/ 2147483647 w 1200"/>
              <a:gd name="T13" fmla="*/ 2147483647 h 272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200"/>
              <a:gd name="T22" fmla="*/ 0 h 272"/>
              <a:gd name="T23" fmla="*/ 1200 w 1200"/>
              <a:gd name="T24" fmla="*/ 272 h 272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200" h="272">
                <a:moveTo>
                  <a:pt x="0" y="16"/>
                </a:moveTo>
                <a:cubicBezTo>
                  <a:pt x="48" y="8"/>
                  <a:pt x="96" y="0"/>
                  <a:pt x="144" y="16"/>
                </a:cubicBezTo>
                <a:cubicBezTo>
                  <a:pt x="192" y="32"/>
                  <a:pt x="224" y="72"/>
                  <a:pt x="288" y="112"/>
                </a:cubicBezTo>
                <a:cubicBezTo>
                  <a:pt x="352" y="152"/>
                  <a:pt x="440" y="240"/>
                  <a:pt x="528" y="256"/>
                </a:cubicBezTo>
                <a:cubicBezTo>
                  <a:pt x="616" y="272"/>
                  <a:pt x="736" y="232"/>
                  <a:pt x="816" y="208"/>
                </a:cubicBezTo>
                <a:cubicBezTo>
                  <a:pt x="896" y="184"/>
                  <a:pt x="944" y="136"/>
                  <a:pt x="1008" y="112"/>
                </a:cubicBezTo>
                <a:cubicBezTo>
                  <a:pt x="1072" y="88"/>
                  <a:pt x="1136" y="76"/>
                  <a:pt x="1200" y="64"/>
                </a:cubicBezTo>
              </a:path>
            </a:pathLst>
          </a:custGeom>
          <a:noFill/>
          <a:ln w="12700">
            <a:solidFill>
              <a:srgbClr val="FF3300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300071" name="Rectangle 39"/>
          <p:cNvSpPr>
            <a:spLocks noChangeArrowheads="1"/>
          </p:cNvSpPr>
          <p:nvPr/>
        </p:nvSpPr>
        <p:spPr bwMode="auto">
          <a:xfrm>
            <a:off x="230188" y="288925"/>
            <a:ext cx="608012" cy="70167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r>
              <a:rPr lang="en-US" sz="4000" b="1">
                <a:solidFill>
                  <a:srgbClr val="FF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Book Antiqua" charset="0"/>
              </a:rPr>
              <a:t>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0ACD9-E499-1B4D-A819-2E5B3B5A6B54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5960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charset="0"/>
                <a:cs typeface="ＭＳ Ｐゴシック" charset="0"/>
              </a:rPr>
              <a:t>Solution: W.A.L.</a:t>
            </a:r>
          </a:p>
        </p:txBody>
      </p:sp>
      <p:sp>
        <p:nvSpPr>
          <p:cNvPr id="11981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a typeface="ＭＳ Ｐゴシック" charset="0"/>
                <a:cs typeface="ＭＳ Ｐゴシック" charset="0"/>
              </a:rPr>
              <a:t>redundancy, namely</a:t>
            </a:r>
          </a:p>
          <a:p>
            <a:r>
              <a:rPr lang="en-US" dirty="0">
                <a:ea typeface="ＭＳ Ｐゴシック" charset="0"/>
                <a:cs typeface="ＭＳ Ｐゴシック" charset="0"/>
              </a:rPr>
              <a:t>write-ahead log, on </a:t>
            </a:r>
            <a:r>
              <a:rPr lang="ja-JP" altLang="en-US" dirty="0">
                <a:ea typeface="ＭＳ Ｐゴシック" charset="0"/>
                <a:cs typeface="ＭＳ Ｐゴシック" charset="0"/>
              </a:rPr>
              <a:t>‘</a:t>
            </a:r>
            <a:r>
              <a:rPr lang="en-US" dirty="0">
                <a:ea typeface="ＭＳ Ｐゴシック" charset="0"/>
                <a:cs typeface="ＭＳ Ｐゴシック" charset="0"/>
              </a:rPr>
              <a:t>stable</a:t>
            </a:r>
            <a:r>
              <a:rPr lang="ja-JP" altLang="en-US" dirty="0">
                <a:ea typeface="ＭＳ Ｐゴシック" charset="0"/>
                <a:cs typeface="ＭＳ Ｐゴシック" charset="0"/>
              </a:rPr>
              <a:t>’</a:t>
            </a:r>
            <a:r>
              <a:rPr lang="en-US" dirty="0">
                <a:ea typeface="ＭＳ Ｐゴシック" charset="0"/>
                <a:cs typeface="ＭＳ Ｐゴシック" charset="0"/>
              </a:rPr>
              <a:t> storage</a:t>
            </a:r>
          </a:p>
          <a:p>
            <a:r>
              <a:rPr lang="en-US" dirty="0">
                <a:ea typeface="ＭＳ Ｐゴシック" charset="0"/>
                <a:cs typeface="ＭＳ Ｐゴシック" charset="0"/>
              </a:rPr>
              <a:t>Q: what to replicate? (not the full page!!)</a:t>
            </a:r>
          </a:p>
          <a:p>
            <a:r>
              <a:rPr lang="en-US" dirty="0">
                <a:ea typeface="ＭＳ Ｐゴシック" charset="0"/>
                <a:cs typeface="ＭＳ Ｐゴシック" charset="0"/>
              </a:rPr>
              <a:t>A:</a:t>
            </a:r>
          </a:p>
          <a:p>
            <a:r>
              <a:rPr lang="en-US" dirty="0">
                <a:ea typeface="ＭＳ Ｐゴシック" charset="0"/>
                <a:cs typeface="ＭＳ Ｐゴシック" charset="0"/>
              </a:rPr>
              <a:t>Q: how exactly?</a:t>
            </a:r>
          </a:p>
        </p:txBody>
      </p:sp>
      <p:sp>
        <p:nvSpPr>
          <p:cNvPr id="301060" name="Rectangle 4"/>
          <p:cNvSpPr>
            <a:spLocks noChangeArrowheads="1"/>
          </p:cNvSpPr>
          <p:nvPr/>
        </p:nvSpPr>
        <p:spPr bwMode="auto">
          <a:xfrm>
            <a:off x="230188" y="288925"/>
            <a:ext cx="608012" cy="70167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r>
              <a:rPr lang="en-US" sz="4000" b="1">
                <a:solidFill>
                  <a:srgbClr val="FF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Book Antiqua" charset="0"/>
              </a:rPr>
              <a:t>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0ACD9-E499-1B4D-A819-2E5B3B5A6B54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44273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6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charset="0"/>
                <a:cs typeface="ＭＳ Ｐゴシック" charset="0"/>
              </a:rPr>
              <a:t>W.A.L. - intro</a:t>
            </a:r>
          </a:p>
        </p:txBody>
      </p:sp>
      <p:sp>
        <p:nvSpPr>
          <p:cNvPr id="12186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a typeface="ＭＳ Ｐゴシック" charset="0"/>
                <a:cs typeface="ＭＳ Ｐゴシック" charset="0"/>
              </a:rPr>
              <a:t>replicate intentions: </a:t>
            </a:r>
            <a:r>
              <a:rPr lang="en-US" dirty="0" err="1">
                <a:ea typeface="ＭＳ Ｐゴシック" charset="0"/>
                <a:cs typeface="ＭＳ Ｐゴシック" charset="0"/>
              </a:rPr>
              <a:t>eg</a:t>
            </a:r>
            <a:r>
              <a:rPr lang="en-US" dirty="0">
                <a:ea typeface="ＭＳ Ｐゴシック" charset="0"/>
                <a:cs typeface="ＭＳ Ｐゴシック" charset="0"/>
              </a:rPr>
              <a:t>:</a:t>
            </a:r>
          </a:p>
          <a:p>
            <a:pPr lvl="1">
              <a:buFontTx/>
              <a:buNone/>
            </a:pPr>
            <a:r>
              <a:rPr lang="en-US" dirty="0">
                <a:ea typeface="ＭＳ Ｐゴシック" charset="0"/>
              </a:rPr>
              <a:t>&lt;T1 start&gt;</a:t>
            </a:r>
          </a:p>
          <a:p>
            <a:pPr lvl="1">
              <a:buFontTx/>
              <a:buNone/>
            </a:pPr>
            <a:r>
              <a:rPr lang="en-US" dirty="0">
                <a:ea typeface="ＭＳ Ｐゴシック" charset="0"/>
              </a:rPr>
              <a:t>&lt;T1, X, 5, 6&gt;</a:t>
            </a:r>
          </a:p>
          <a:p>
            <a:pPr lvl="1">
              <a:buFontTx/>
              <a:buNone/>
            </a:pPr>
            <a:r>
              <a:rPr lang="en-US" dirty="0">
                <a:ea typeface="ＭＳ Ｐゴシック" charset="0"/>
              </a:rPr>
              <a:t>&lt;T1, Y, 4, 3&gt;</a:t>
            </a:r>
          </a:p>
          <a:p>
            <a:pPr lvl="1">
              <a:buFontTx/>
              <a:buNone/>
            </a:pPr>
            <a:r>
              <a:rPr lang="en-US" dirty="0">
                <a:ea typeface="ＭＳ Ｐゴシック" charset="0"/>
              </a:rPr>
              <a:t>&lt;T1 commit&gt;  (or &lt;T1 abort&gt;)</a:t>
            </a:r>
          </a:p>
        </p:txBody>
      </p:sp>
      <p:sp>
        <p:nvSpPr>
          <p:cNvPr id="302084" name="Rectangle 4"/>
          <p:cNvSpPr>
            <a:spLocks noChangeArrowheads="1"/>
          </p:cNvSpPr>
          <p:nvPr/>
        </p:nvSpPr>
        <p:spPr bwMode="auto">
          <a:xfrm>
            <a:off x="230188" y="288925"/>
            <a:ext cx="608012" cy="70167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r>
              <a:rPr lang="en-US" sz="4000" b="1">
                <a:solidFill>
                  <a:srgbClr val="FF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Book Antiqua" charset="0"/>
              </a:rPr>
              <a:t>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0ACD9-E499-1B4D-A819-2E5B3B5A6B54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88800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charset="0"/>
                <a:cs typeface="ＭＳ Ｐゴシック" charset="0"/>
              </a:rPr>
              <a:t>W.A.L. - intro</a:t>
            </a:r>
          </a:p>
        </p:txBody>
      </p:sp>
      <p:sp>
        <p:nvSpPr>
          <p:cNvPr id="12288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a typeface="ＭＳ Ｐゴシック" charset="0"/>
                <a:cs typeface="ＭＳ Ｐゴシック" charset="0"/>
              </a:rPr>
              <a:t>in general: &lt;</a:t>
            </a:r>
            <a:r>
              <a:rPr lang="en-US" sz="2800" dirty="0">
                <a:ea typeface="ＭＳ Ｐゴシック" charset="0"/>
                <a:cs typeface="ＭＳ Ｐゴシック" charset="0"/>
              </a:rPr>
              <a:t>transaction-id, data-item-id, old-value, new-value</a:t>
            </a:r>
            <a:r>
              <a:rPr lang="en-US" dirty="0">
                <a:ea typeface="ＭＳ Ｐゴシック" charset="0"/>
                <a:cs typeface="ＭＳ Ｐゴシック" charset="0"/>
              </a:rPr>
              <a:t>&gt; (or similar)</a:t>
            </a:r>
          </a:p>
          <a:p>
            <a:r>
              <a:rPr lang="en-US" dirty="0">
                <a:ea typeface="ＭＳ Ｐゴシック" charset="0"/>
                <a:cs typeface="ＭＳ Ｐゴシック" charset="0"/>
              </a:rPr>
              <a:t>each transaction writes a log record first, </a:t>
            </a:r>
            <a:r>
              <a:rPr lang="en-US" b="1" dirty="0">
                <a:ea typeface="ＭＳ Ｐゴシック" charset="0"/>
                <a:cs typeface="ＭＳ Ｐゴシック" charset="0"/>
              </a:rPr>
              <a:t>before</a:t>
            </a:r>
            <a:r>
              <a:rPr lang="en-US" dirty="0">
                <a:ea typeface="ＭＳ Ｐゴシック" charset="0"/>
                <a:cs typeface="ＭＳ Ｐゴシック" charset="0"/>
              </a:rPr>
              <a:t> doing the change</a:t>
            </a:r>
          </a:p>
          <a:p>
            <a:r>
              <a:rPr lang="en-US" dirty="0">
                <a:ea typeface="ＭＳ Ｐゴシック" charset="0"/>
                <a:cs typeface="ＭＳ Ｐゴシック" charset="0"/>
              </a:rPr>
              <a:t>when done, DBMS</a:t>
            </a:r>
          </a:p>
          <a:p>
            <a:pPr lvl="1"/>
            <a:r>
              <a:rPr lang="en-US" dirty="0">
                <a:ea typeface="ＭＳ Ｐゴシック" charset="0"/>
              </a:rPr>
              <a:t>writes a &lt;commit&gt; record on the log</a:t>
            </a:r>
          </a:p>
          <a:p>
            <a:pPr lvl="1"/>
            <a:r>
              <a:rPr lang="en-US" dirty="0">
                <a:ea typeface="ＭＳ Ｐゴシック" charset="0"/>
              </a:rPr>
              <a:t>makes sure that all log records are flushed, &amp;</a:t>
            </a:r>
          </a:p>
          <a:p>
            <a:pPr lvl="1"/>
            <a:r>
              <a:rPr lang="en-US" dirty="0">
                <a:ea typeface="ＭＳ Ｐゴシック" charset="0"/>
              </a:rPr>
              <a:t> lets </a:t>
            </a:r>
            <a:r>
              <a:rPr lang="en-US" dirty="0" err="1">
                <a:ea typeface="ＭＳ Ｐゴシック" charset="0"/>
              </a:rPr>
              <a:t>xact</a:t>
            </a:r>
            <a:r>
              <a:rPr lang="en-US" dirty="0">
                <a:ea typeface="ＭＳ Ｐゴシック" charset="0"/>
              </a:rPr>
              <a:t> exit</a:t>
            </a:r>
          </a:p>
        </p:txBody>
      </p:sp>
      <p:sp>
        <p:nvSpPr>
          <p:cNvPr id="303108" name="Rectangle 4"/>
          <p:cNvSpPr>
            <a:spLocks noChangeArrowheads="1"/>
          </p:cNvSpPr>
          <p:nvPr/>
        </p:nvSpPr>
        <p:spPr bwMode="auto">
          <a:xfrm>
            <a:off x="230188" y="288925"/>
            <a:ext cx="608012" cy="70167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r>
              <a:rPr lang="en-US" sz="4000" b="1">
                <a:solidFill>
                  <a:srgbClr val="FF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Book Antiqua" charset="0"/>
              </a:rPr>
              <a:t>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0ACD9-E499-1B4D-A819-2E5B3B5A6B54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53009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charset="0"/>
                <a:cs typeface="ＭＳ Ｐゴシック" charset="0"/>
              </a:rPr>
              <a:t>W.A.L. </a:t>
            </a:r>
          </a:p>
        </p:txBody>
      </p:sp>
      <p:sp>
        <p:nvSpPr>
          <p:cNvPr id="12391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a typeface="ＭＳ Ｐゴシック" charset="0"/>
                <a:cs typeface="ＭＳ Ｐゴシック" charset="0"/>
              </a:rPr>
              <a:t>After a failure, DBMS  </a:t>
            </a:r>
            <a:r>
              <a:rPr lang="ja-JP" altLang="en-US" dirty="0">
                <a:ea typeface="ＭＳ Ｐゴシック" charset="0"/>
                <a:cs typeface="ＭＳ Ｐゴシック" charset="0"/>
              </a:rPr>
              <a:t>“</a:t>
            </a:r>
            <a:r>
              <a:rPr lang="en-US" dirty="0">
                <a:ea typeface="ＭＳ Ｐゴシック" charset="0"/>
                <a:cs typeface="ＭＳ Ｐゴシック" charset="0"/>
              </a:rPr>
              <a:t>replays</a:t>
            </a:r>
            <a:r>
              <a:rPr lang="ja-JP" altLang="en-US" dirty="0">
                <a:ea typeface="ＭＳ Ｐゴシック" charset="0"/>
                <a:cs typeface="ＭＳ Ｐゴシック" charset="0"/>
              </a:rPr>
              <a:t>”</a:t>
            </a:r>
            <a:r>
              <a:rPr lang="en-US" dirty="0">
                <a:ea typeface="ＭＳ Ｐゴシック" charset="0"/>
                <a:cs typeface="ＭＳ Ｐゴシック" charset="0"/>
              </a:rPr>
              <a:t> the log:</a:t>
            </a:r>
          </a:p>
          <a:p>
            <a:pPr lvl="1"/>
            <a:r>
              <a:rPr lang="en-US" dirty="0">
                <a:ea typeface="ＭＳ Ｐゴシック" charset="0"/>
              </a:rPr>
              <a:t>undo </a:t>
            </a:r>
            <a:r>
              <a:rPr lang="en-US" dirty="0" err="1">
                <a:ea typeface="ＭＳ Ｐゴシック" charset="0"/>
              </a:rPr>
              <a:t>uncommited</a:t>
            </a:r>
            <a:r>
              <a:rPr lang="en-US" dirty="0">
                <a:ea typeface="ＭＳ Ｐゴシック" charset="0"/>
              </a:rPr>
              <a:t> transactions</a:t>
            </a:r>
          </a:p>
          <a:p>
            <a:pPr lvl="1"/>
            <a:r>
              <a:rPr lang="en-US" dirty="0">
                <a:ea typeface="ＭＳ Ｐゴシック" charset="0"/>
              </a:rPr>
              <a:t>redo the committed ones</a:t>
            </a:r>
          </a:p>
          <a:p>
            <a:endParaRPr lang="en-US" dirty="0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04132" name="Rectangle 4"/>
          <p:cNvSpPr>
            <a:spLocks noChangeArrowheads="1"/>
          </p:cNvSpPr>
          <p:nvPr/>
        </p:nvSpPr>
        <p:spPr bwMode="auto">
          <a:xfrm>
            <a:off x="230188" y="288925"/>
            <a:ext cx="608012" cy="70167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r>
              <a:rPr lang="en-US" sz="4000" b="1">
                <a:solidFill>
                  <a:srgbClr val="FF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Book Antiqua" charset="0"/>
              </a:rPr>
              <a:t>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0ACD9-E499-1B4D-A819-2E5B3B5A6B54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05653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  <a:ea typeface="ＭＳ Ｐゴシック" charset="0"/>
                <a:cs typeface="ＭＳ Ｐゴシック" charset="0"/>
              </a:rPr>
              <a:t>W.A.L. </a:t>
            </a:r>
          </a:p>
        </p:txBody>
      </p:sp>
      <p:sp>
        <p:nvSpPr>
          <p:cNvPr id="124934" name="Text Box 4"/>
          <p:cNvSpPr txBox="1">
            <a:spLocks noChangeArrowheads="1"/>
          </p:cNvSpPr>
          <p:nvPr/>
        </p:nvSpPr>
        <p:spPr bwMode="auto">
          <a:xfrm>
            <a:off x="457200" y="1905000"/>
            <a:ext cx="2971800" cy="21236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b="1">
                <a:latin typeface="+mn-lt"/>
              </a:rPr>
              <a:t>&lt;T1 start&gt;</a:t>
            </a:r>
          </a:p>
          <a:p>
            <a:pPr>
              <a:spcBef>
                <a:spcPct val="50000"/>
              </a:spcBef>
            </a:pPr>
            <a:r>
              <a:rPr lang="en-US" b="1">
                <a:latin typeface="+mn-lt"/>
              </a:rPr>
              <a:t>&lt;T1, W, 1000, 2000&gt;</a:t>
            </a:r>
          </a:p>
          <a:p>
            <a:pPr>
              <a:spcBef>
                <a:spcPct val="50000"/>
              </a:spcBef>
            </a:pPr>
            <a:r>
              <a:rPr lang="en-US" b="1">
                <a:latin typeface="+mn-lt"/>
              </a:rPr>
              <a:t>&lt;T1, Z, 5, 10&gt;</a:t>
            </a:r>
          </a:p>
          <a:p>
            <a:pPr>
              <a:spcBef>
                <a:spcPct val="50000"/>
              </a:spcBef>
            </a:pPr>
            <a:r>
              <a:rPr lang="en-US" b="1">
                <a:latin typeface="+mn-lt"/>
              </a:rPr>
              <a:t>&lt;T1 commit&gt;</a:t>
            </a:r>
          </a:p>
        </p:txBody>
      </p:sp>
      <p:sp>
        <p:nvSpPr>
          <p:cNvPr id="124935" name="Line 5"/>
          <p:cNvSpPr>
            <a:spLocks noChangeShapeType="1"/>
          </p:cNvSpPr>
          <p:nvPr/>
        </p:nvSpPr>
        <p:spPr bwMode="auto">
          <a:xfrm flipH="1">
            <a:off x="1905000" y="2057400"/>
            <a:ext cx="381000" cy="381000"/>
          </a:xfrm>
          <a:prstGeom prst="line">
            <a:avLst/>
          </a:prstGeom>
          <a:noFill/>
          <a:ln w="38100">
            <a:solidFill>
              <a:srgbClr val="669900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24936" name="Text Box 6"/>
          <p:cNvSpPr txBox="1">
            <a:spLocks noChangeArrowheads="1"/>
          </p:cNvSpPr>
          <p:nvPr/>
        </p:nvSpPr>
        <p:spPr bwMode="auto">
          <a:xfrm>
            <a:off x="1981200" y="1600200"/>
            <a:ext cx="1143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b="1">
                <a:solidFill>
                  <a:srgbClr val="669900"/>
                </a:solidFill>
                <a:latin typeface="+mn-lt"/>
              </a:rPr>
              <a:t>before</a:t>
            </a:r>
            <a:endParaRPr lang="en-US" b="1">
              <a:latin typeface="+mn-lt"/>
            </a:endParaRPr>
          </a:p>
        </p:txBody>
      </p:sp>
      <p:sp>
        <p:nvSpPr>
          <p:cNvPr id="124937" name="Freeform 8"/>
          <p:cNvSpPr>
            <a:spLocks/>
          </p:cNvSpPr>
          <p:nvPr/>
        </p:nvSpPr>
        <p:spPr bwMode="auto">
          <a:xfrm>
            <a:off x="609600" y="4050784"/>
            <a:ext cx="1981200" cy="369332"/>
          </a:xfrm>
          <a:custGeom>
            <a:avLst/>
            <a:gdLst>
              <a:gd name="T0" fmla="*/ 0 w 1344"/>
              <a:gd name="T1" fmla="*/ 2147483647 h 152"/>
              <a:gd name="T2" fmla="*/ 2147483647 w 1344"/>
              <a:gd name="T3" fmla="*/ 2147483647 h 152"/>
              <a:gd name="T4" fmla="*/ 2147483647 w 1344"/>
              <a:gd name="T5" fmla="*/ 2147483647 h 152"/>
              <a:gd name="T6" fmla="*/ 2147483647 w 1344"/>
              <a:gd name="T7" fmla="*/ 2147483647 h 152"/>
              <a:gd name="T8" fmla="*/ 2147483647 w 1344"/>
              <a:gd name="T9" fmla="*/ 2147483647 h 152"/>
              <a:gd name="T10" fmla="*/ 2147483647 w 1344"/>
              <a:gd name="T11" fmla="*/ 2147483647 h 152"/>
              <a:gd name="T12" fmla="*/ 2147483647 w 1344"/>
              <a:gd name="T13" fmla="*/ 2147483647 h 152"/>
              <a:gd name="T14" fmla="*/ 2147483647 w 1344"/>
              <a:gd name="T15" fmla="*/ 0 h 152"/>
              <a:gd name="T16" fmla="*/ 2147483647 w 1344"/>
              <a:gd name="T17" fmla="*/ 2147483647 h 152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1344"/>
              <a:gd name="T28" fmla="*/ 0 h 152"/>
              <a:gd name="T29" fmla="*/ 1344 w 1344"/>
              <a:gd name="T30" fmla="*/ 152 h 152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1344" h="152">
                <a:moveTo>
                  <a:pt x="0" y="144"/>
                </a:moveTo>
                <a:cubicBezTo>
                  <a:pt x="40" y="100"/>
                  <a:pt x="80" y="56"/>
                  <a:pt x="144" y="48"/>
                </a:cubicBezTo>
                <a:cubicBezTo>
                  <a:pt x="208" y="40"/>
                  <a:pt x="328" y="80"/>
                  <a:pt x="384" y="96"/>
                </a:cubicBezTo>
                <a:cubicBezTo>
                  <a:pt x="440" y="112"/>
                  <a:pt x="432" y="152"/>
                  <a:pt x="480" y="144"/>
                </a:cubicBezTo>
                <a:cubicBezTo>
                  <a:pt x="528" y="136"/>
                  <a:pt x="608" y="48"/>
                  <a:pt x="672" y="48"/>
                </a:cubicBezTo>
                <a:cubicBezTo>
                  <a:pt x="736" y="48"/>
                  <a:pt x="800" y="136"/>
                  <a:pt x="864" y="144"/>
                </a:cubicBezTo>
                <a:cubicBezTo>
                  <a:pt x="928" y="152"/>
                  <a:pt x="1008" y="120"/>
                  <a:pt x="1056" y="96"/>
                </a:cubicBezTo>
                <a:cubicBezTo>
                  <a:pt x="1104" y="72"/>
                  <a:pt x="1104" y="0"/>
                  <a:pt x="1152" y="0"/>
                </a:cubicBezTo>
                <a:cubicBezTo>
                  <a:pt x="1200" y="0"/>
                  <a:pt x="1312" y="80"/>
                  <a:pt x="1344" y="96"/>
                </a:cubicBezTo>
              </a:path>
            </a:pathLst>
          </a:custGeom>
          <a:noFill/>
          <a:ln w="3810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124938" name="Text Box 9"/>
          <p:cNvSpPr txBox="1">
            <a:spLocks noChangeArrowheads="1"/>
          </p:cNvSpPr>
          <p:nvPr/>
        </p:nvSpPr>
        <p:spPr bwMode="auto">
          <a:xfrm>
            <a:off x="2895600" y="4114800"/>
            <a:ext cx="895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b="1">
                <a:solidFill>
                  <a:srgbClr val="FF3300"/>
                </a:solidFill>
                <a:latin typeface="+mn-lt"/>
              </a:rPr>
              <a:t>crash</a:t>
            </a:r>
          </a:p>
        </p:txBody>
      </p:sp>
      <p:grpSp>
        <p:nvGrpSpPr>
          <p:cNvPr id="124939" name="Group 12"/>
          <p:cNvGrpSpPr>
            <a:grpSpLocks/>
          </p:cNvGrpSpPr>
          <p:nvPr/>
        </p:nvGrpSpPr>
        <p:grpSpPr bwMode="auto">
          <a:xfrm>
            <a:off x="5410200" y="1600200"/>
            <a:ext cx="3048000" cy="3048000"/>
            <a:chOff x="3408" y="1008"/>
            <a:chExt cx="1920" cy="1920"/>
          </a:xfrm>
        </p:grpSpPr>
        <p:sp>
          <p:nvSpPr>
            <p:cNvPr id="124943" name="Text Box 13"/>
            <p:cNvSpPr txBox="1">
              <a:spLocks noChangeArrowheads="1"/>
            </p:cNvSpPr>
            <p:nvPr/>
          </p:nvSpPr>
          <p:spPr bwMode="auto">
            <a:xfrm>
              <a:off x="3456" y="1200"/>
              <a:ext cx="1872" cy="9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b="1">
                  <a:latin typeface="+mn-lt"/>
                </a:rPr>
                <a:t>&lt;T1 start&gt;</a:t>
              </a:r>
            </a:p>
            <a:p>
              <a:pPr>
                <a:spcBef>
                  <a:spcPct val="50000"/>
                </a:spcBef>
              </a:pPr>
              <a:r>
                <a:rPr lang="en-US" b="1">
                  <a:latin typeface="+mn-lt"/>
                </a:rPr>
                <a:t>&lt;T1, W, 1000, 2000&gt;</a:t>
              </a:r>
            </a:p>
            <a:p>
              <a:pPr>
                <a:spcBef>
                  <a:spcPct val="50000"/>
                </a:spcBef>
              </a:pPr>
              <a:r>
                <a:rPr lang="en-US" b="1">
                  <a:latin typeface="+mn-lt"/>
                </a:rPr>
                <a:t>&lt;T1, Z, 5, 10&gt;</a:t>
              </a:r>
            </a:p>
          </p:txBody>
        </p:sp>
        <p:sp>
          <p:nvSpPr>
            <p:cNvPr id="124944" name="Line 14"/>
            <p:cNvSpPr>
              <a:spLocks noChangeShapeType="1"/>
            </p:cNvSpPr>
            <p:nvPr/>
          </p:nvSpPr>
          <p:spPr bwMode="auto">
            <a:xfrm flipH="1">
              <a:off x="4368" y="1296"/>
              <a:ext cx="240" cy="240"/>
            </a:xfrm>
            <a:prstGeom prst="line">
              <a:avLst/>
            </a:prstGeom>
            <a:noFill/>
            <a:ln w="38100">
              <a:solidFill>
                <a:srgbClr val="6699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24945" name="Text Box 15"/>
            <p:cNvSpPr txBox="1">
              <a:spLocks noChangeArrowheads="1"/>
            </p:cNvSpPr>
            <p:nvPr/>
          </p:nvSpPr>
          <p:spPr bwMode="auto">
            <a:xfrm>
              <a:off x="4416" y="1008"/>
              <a:ext cx="72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b="1">
                  <a:solidFill>
                    <a:srgbClr val="669900"/>
                  </a:solidFill>
                  <a:latin typeface="+mn-lt"/>
                </a:rPr>
                <a:t>before</a:t>
              </a:r>
              <a:endParaRPr lang="en-US" b="1">
                <a:latin typeface="+mn-lt"/>
              </a:endParaRPr>
            </a:p>
          </p:txBody>
        </p:sp>
        <p:sp>
          <p:nvSpPr>
            <p:cNvPr id="124946" name="Line 16"/>
            <p:cNvSpPr>
              <a:spLocks noChangeShapeType="1"/>
            </p:cNvSpPr>
            <p:nvPr/>
          </p:nvSpPr>
          <p:spPr bwMode="auto">
            <a:xfrm>
              <a:off x="3408" y="1104"/>
              <a:ext cx="0" cy="182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24947" name="Freeform 17"/>
            <p:cNvSpPr>
              <a:spLocks/>
            </p:cNvSpPr>
            <p:nvPr/>
          </p:nvSpPr>
          <p:spPr bwMode="auto">
            <a:xfrm>
              <a:off x="3600" y="2312"/>
              <a:ext cx="1451" cy="233"/>
            </a:xfrm>
            <a:custGeom>
              <a:avLst/>
              <a:gdLst>
                <a:gd name="T0" fmla="*/ 0 w 1344"/>
                <a:gd name="T1" fmla="*/ 144 h 152"/>
                <a:gd name="T2" fmla="*/ 144 w 1344"/>
                <a:gd name="T3" fmla="*/ 48 h 152"/>
                <a:gd name="T4" fmla="*/ 384 w 1344"/>
                <a:gd name="T5" fmla="*/ 96 h 152"/>
                <a:gd name="T6" fmla="*/ 480 w 1344"/>
                <a:gd name="T7" fmla="*/ 144 h 152"/>
                <a:gd name="T8" fmla="*/ 672 w 1344"/>
                <a:gd name="T9" fmla="*/ 48 h 152"/>
                <a:gd name="T10" fmla="*/ 864 w 1344"/>
                <a:gd name="T11" fmla="*/ 144 h 152"/>
                <a:gd name="T12" fmla="*/ 1056 w 1344"/>
                <a:gd name="T13" fmla="*/ 96 h 152"/>
                <a:gd name="T14" fmla="*/ 1152 w 1344"/>
                <a:gd name="T15" fmla="*/ 0 h 152"/>
                <a:gd name="T16" fmla="*/ 1344 w 1344"/>
                <a:gd name="T17" fmla="*/ 96 h 15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344"/>
                <a:gd name="T28" fmla="*/ 0 h 152"/>
                <a:gd name="T29" fmla="*/ 1344 w 1344"/>
                <a:gd name="T30" fmla="*/ 152 h 152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344" h="152">
                  <a:moveTo>
                    <a:pt x="0" y="144"/>
                  </a:moveTo>
                  <a:cubicBezTo>
                    <a:pt x="40" y="100"/>
                    <a:pt x="80" y="56"/>
                    <a:pt x="144" y="48"/>
                  </a:cubicBezTo>
                  <a:cubicBezTo>
                    <a:pt x="208" y="40"/>
                    <a:pt x="328" y="80"/>
                    <a:pt x="384" y="96"/>
                  </a:cubicBezTo>
                  <a:cubicBezTo>
                    <a:pt x="440" y="112"/>
                    <a:pt x="432" y="152"/>
                    <a:pt x="480" y="144"/>
                  </a:cubicBezTo>
                  <a:cubicBezTo>
                    <a:pt x="528" y="136"/>
                    <a:pt x="608" y="48"/>
                    <a:pt x="672" y="48"/>
                  </a:cubicBezTo>
                  <a:cubicBezTo>
                    <a:pt x="736" y="48"/>
                    <a:pt x="800" y="136"/>
                    <a:pt x="864" y="144"/>
                  </a:cubicBezTo>
                  <a:cubicBezTo>
                    <a:pt x="928" y="152"/>
                    <a:pt x="1008" y="120"/>
                    <a:pt x="1056" y="96"/>
                  </a:cubicBezTo>
                  <a:cubicBezTo>
                    <a:pt x="1104" y="72"/>
                    <a:pt x="1104" y="0"/>
                    <a:pt x="1152" y="0"/>
                  </a:cubicBezTo>
                  <a:cubicBezTo>
                    <a:pt x="1200" y="0"/>
                    <a:pt x="1312" y="80"/>
                    <a:pt x="1344" y="96"/>
                  </a:cubicBezTo>
                </a:path>
              </a:pathLst>
            </a:custGeom>
            <a:noFill/>
            <a:ln w="38100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124940" name="Text Box 18"/>
          <p:cNvSpPr txBox="1">
            <a:spLocks noChangeArrowheads="1"/>
          </p:cNvSpPr>
          <p:nvPr/>
        </p:nvSpPr>
        <p:spPr bwMode="auto">
          <a:xfrm>
            <a:off x="807677" y="5255568"/>
            <a:ext cx="128818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8575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b="1">
                <a:latin typeface="+mn-lt"/>
              </a:rPr>
              <a:t>REDO T1</a:t>
            </a:r>
          </a:p>
        </p:txBody>
      </p:sp>
      <p:sp>
        <p:nvSpPr>
          <p:cNvPr id="124941" name="Text Box 19"/>
          <p:cNvSpPr txBox="1">
            <a:spLocks noChangeArrowheads="1"/>
          </p:cNvSpPr>
          <p:nvPr/>
        </p:nvSpPr>
        <p:spPr bwMode="auto">
          <a:xfrm>
            <a:off x="6035671" y="5255568"/>
            <a:ext cx="136843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8575">
                <a:solidFill>
                  <a:srgbClr val="000000"/>
                </a:solidFill>
                <a:miter lim="800000"/>
                <a:headEnd type="none" w="sm" len="sm"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b="1">
                <a:latin typeface="+mn-lt"/>
              </a:rPr>
              <a:t>UNDO T1</a:t>
            </a:r>
          </a:p>
        </p:txBody>
      </p:sp>
      <p:sp>
        <p:nvSpPr>
          <p:cNvPr id="305172" name="Rectangle 20"/>
          <p:cNvSpPr>
            <a:spLocks noChangeArrowheads="1"/>
          </p:cNvSpPr>
          <p:nvPr/>
        </p:nvSpPr>
        <p:spPr bwMode="auto">
          <a:xfrm>
            <a:off x="230188" y="288925"/>
            <a:ext cx="508022" cy="707886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r>
              <a:rPr lang="en-US" sz="4000" b="1">
                <a:solidFill>
                  <a:srgbClr val="FF0000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0ACD9-E499-1B4D-A819-2E5B3B5A6B54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56844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7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 lIns="90488" tIns="44450" rIns="90488" bIns="44450"/>
          <a:lstStyle/>
          <a:p>
            <a:r>
              <a:rPr lang="en-US" dirty="0">
                <a:ea typeface="ＭＳ Ｐゴシック" charset="0"/>
                <a:cs typeface="ＭＳ Ｐゴシック" charset="0"/>
              </a:rPr>
              <a:t>Logging (cont.)</a:t>
            </a:r>
          </a:p>
        </p:txBody>
      </p:sp>
      <p:sp>
        <p:nvSpPr>
          <p:cNvPr id="12595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524000"/>
            <a:ext cx="7772400" cy="5029200"/>
          </a:xfrm>
          <a:noFill/>
        </p:spPr>
        <p:txBody>
          <a:bodyPr lIns="90488" tIns="44450" rIns="90488" bIns="44450"/>
          <a:lstStyle/>
          <a:p>
            <a:r>
              <a:rPr lang="en-US" dirty="0">
                <a:ea typeface="ＭＳ Ｐゴシック" charset="0"/>
                <a:cs typeface="ＭＳ Ｐゴシック" charset="0"/>
              </a:rPr>
              <a:t>All logging and CC-related activities are handled transparently by the DBMS.</a:t>
            </a:r>
          </a:p>
        </p:txBody>
      </p:sp>
      <p:sp>
        <p:nvSpPr>
          <p:cNvPr id="179204" name="Rectangle 4"/>
          <p:cNvSpPr>
            <a:spLocks noChangeArrowheads="1"/>
          </p:cNvSpPr>
          <p:nvPr/>
        </p:nvSpPr>
        <p:spPr bwMode="auto">
          <a:xfrm>
            <a:off x="230188" y="288925"/>
            <a:ext cx="608012" cy="70167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r>
              <a:rPr lang="en-US" sz="4000" b="1">
                <a:solidFill>
                  <a:srgbClr val="FF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Book Antiqua" charset="0"/>
              </a:rPr>
              <a:t>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0ACD9-E499-1B4D-A819-2E5B3B5A6B54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65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5" name="Rectangle 1026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 lIns="90488" tIns="44450" rIns="90488" bIns="44450">
            <a:normAutofit fontScale="90000"/>
          </a:bodyPr>
          <a:lstStyle/>
          <a:p>
            <a:r>
              <a:rPr lang="en-US" dirty="0">
                <a:latin typeface="+mn-lt"/>
                <a:ea typeface="ＭＳ Ｐゴシック" charset="0"/>
                <a:cs typeface="ＭＳ Ｐゴシック" charset="0"/>
              </a:rPr>
              <a:t>Durability - Recovering From a Crash</a:t>
            </a:r>
          </a:p>
        </p:txBody>
      </p:sp>
      <p:sp>
        <p:nvSpPr>
          <p:cNvPr id="128006" name="Rectangle 1027"/>
          <p:cNvSpPr>
            <a:spLocks noGrp="1" noChangeArrowheads="1"/>
          </p:cNvSpPr>
          <p:nvPr>
            <p:ph idx="1"/>
          </p:nvPr>
        </p:nvSpPr>
        <p:spPr>
          <a:noFill/>
        </p:spPr>
        <p:txBody>
          <a:bodyPr lIns="90488" tIns="44450" rIns="90488" bIns="44450"/>
          <a:lstStyle/>
          <a:p>
            <a:r>
              <a:rPr lang="en-US" dirty="0">
                <a:ea typeface="ＭＳ Ｐゴシック" charset="0"/>
                <a:cs typeface="ＭＳ Ｐゴシック" charset="0"/>
              </a:rPr>
              <a:t>At the end – all committed updates and only those updates are reflected in the database.</a:t>
            </a:r>
          </a:p>
          <a:p>
            <a:pPr lvl="1"/>
            <a:r>
              <a:rPr lang="en-US" dirty="0">
                <a:ea typeface="ＭＳ Ｐゴシック" charset="0"/>
              </a:rPr>
              <a:t>All active </a:t>
            </a:r>
            <a:r>
              <a:rPr lang="en-US" dirty="0" err="1">
                <a:ea typeface="ＭＳ Ｐゴシック" charset="0"/>
              </a:rPr>
              <a:t>Xacts</a:t>
            </a:r>
            <a:r>
              <a:rPr lang="en-US" dirty="0">
                <a:ea typeface="ＭＳ Ｐゴシック" charset="0"/>
              </a:rPr>
              <a:t> at time of crash are aborted when system comes back up.</a:t>
            </a:r>
            <a:endParaRPr lang="en-US" dirty="0">
              <a:ea typeface="ＭＳ Ｐゴシック" charset="0"/>
              <a:cs typeface="ＭＳ Ｐゴシック" charset="0"/>
            </a:endParaRPr>
          </a:p>
          <a:p>
            <a:pPr>
              <a:buSzPct val="75000"/>
            </a:pPr>
            <a:r>
              <a:rPr lang="en-US" dirty="0">
                <a:ea typeface="ＭＳ Ｐゴシック" charset="0"/>
                <a:cs typeface="ＭＳ Ｐゴシック" charset="0"/>
              </a:rPr>
              <a:t>Some care must be taken to handle the case of a </a:t>
            </a:r>
            <a:r>
              <a:rPr lang="en-US" b="1" dirty="0">
                <a:ea typeface="ＭＳ Ｐゴシック" charset="0"/>
                <a:cs typeface="ＭＳ Ｐゴシック" charset="0"/>
              </a:rPr>
              <a:t>crash</a:t>
            </a:r>
            <a:r>
              <a:rPr lang="en-US" dirty="0">
                <a:ea typeface="ＭＳ Ｐゴシック" charset="0"/>
                <a:cs typeface="ＭＳ Ｐゴシック" charset="0"/>
              </a:rPr>
              <a:t> occurring during the </a:t>
            </a:r>
            <a:r>
              <a:rPr lang="en-US" b="1" dirty="0">
                <a:ea typeface="ＭＳ Ｐゴシック" charset="0"/>
                <a:cs typeface="ＭＳ Ｐゴシック" charset="0"/>
              </a:rPr>
              <a:t>recovery</a:t>
            </a:r>
            <a:r>
              <a:rPr lang="en-US" dirty="0">
                <a:ea typeface="ＭＳ Ｐゴシック" charset="0"/>
                <a:cs typeface="ＭＳ Ｐゴシック" charset="0"/>
              </a:rPr>
              <a:t> </a:t>
            </a:r>
            <a:r>
              <a:rPr lang="en-US">
                <a:ea typeface="ＭＳ Ｐゴシック" charset="0"/>
                <a:cs typeface="ＭＳ Ｐゴシック" charset="0"/>
              </a:rPr>
              <a:t>process! </a:t>
            </a:r>
            <a:endParaRPr lang="en-US" dirty="0">
              <a:ea typeface="ＭＳ Ｐゴシック" charset="0"/>
              <a:cs typeface="ＭＳ Ｐゴシック" charset="0"/>
            </a:endParaRPr>
          </a:p>
        </p:txBody>
      </p:sp>
      <p:sp>
        <p:nvSpPr>
          <p:cNvPr id="183300" name="Rectangle 1028"/>
          <p:cNvSpPr>
            <a:spLocks noChangeArrowheads="1"/>
          </p:cNvSpPr>
          <p:nvPr/>
        </p:nvSpPr>
        <p:spPr bwMode="auto">
          <a:xfrm>
            <a:off x="230188" y="288925"/>
            <a:ext cx="608012" cy="70167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r>
              <a:rPr lang="en-US" sz="4000" b="1">
                <a:solidFill>
                  <a:srgbClr val="FF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Book Antiqua" charset="0"/>
              </a:rPr>
              <a:t>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0ACD9-E499-1B4D-A819-2E5B3B5A6B54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47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15864</TotalTime>
  <Words>4695</Words>
  <Application>Microsoft Macintosh PowerPoint</Application>
  <PresentationFormat>On-screen Show (4:3)</PresentationFormat>
  <Paragraphs>803</Paragraphs>
  <Slides>102</Slides>
  <Notes>29</Notes>
  <HiddenSlides>61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102</vt:i4>
      </vt:variant>
    </vt:vector>
  </HeadingPairs>
  <TitlesOfParts>
    <vt:vector size="110" baseType="lpstr">
      <vt:lpstr>Arial</vt:lpstr>
      <vt:lpstr>Book Antiqua</vt:lpstr>
      <vt:lpstr>Calibri</vt:lpstr>
      <vt:lpstr>Consolas</vt:lpstr>
      <vt:lpstr>Times New Roman</vt:lpstr>
      <vt:lpstr>Wingdings</vt:lpstr>
      <vt:lpstr>Office Theme</vt:lpstr>
      <vt:lpstr>Document</vt:lpstr>
      <vt:lpstr>Transactions</vt:lpstr>
      <vt:lpstr>Why Transactions?</vt:lpstr>
      <vt:lpstr>Transactions</vt:lpstr>
      <vt:lpstr>Transactions</vt:lpstr>
      <vt:lpstr>Statement of Problem</vt:lpstr>
      <vt:lpstr>PowerPoint Presentation</vt:lpstr>
      <vt:lpstr>Statement of Problem</vt:lpstr>
      <vt:lpstr>Statement of Problem</vt:lpstr>
      <vt:lpstr>Another example: "lost update" problem</vt:lpstr>
      <vt:lpstr>Concurrency</vt:lpstr>
      <vt:lpstr>Example: Bad Interaction</vt:lpstr>
      <vt:lpstr>Remember ACID?</vt:lpstr>
      <vt:lpstr>Remember ACID?</vt:lpstr>
      <vt:lpstr>ACID Transactions</vt:lpstr>
      <vt:lpstr>SQL Transactions</vt:lpstr>
      <vt:lpstr>COMMIT</vt:lpstr>
      <vt:lpstr>ROLLBACK</vt:lpstr>
      <vt:lpstr>Isolation Levels</vt:lpstr>
      <vt:lpstr>Definitions</vt:lpstr>
      <vt:lpstr>Let's get abstract</vt:lpstr>
      <vt:lpstr>ACID Transactions</vt:lpstr>
      <vt:lpstr>Atomicity of Transactions</vt:lpstr>
      <vt:lpstr>Transaction states</vt:lpstr>
      <vt:lpstr>Mechanisms for Ensuring Atomicity</vt:lpstr>
      <vt:lpstr>Mechanisms for Ensuring Atomicity</vt:lpstr>
      <vt:lpstr>Mechanisms for Ensuring Atomicity</vt:lpstr>
      <vt:lpstr>Mechanisms for Ensuring Atomicity</vt:lpstr>
      <vt:lpstr>Mechanisms for Ensuring Atomicity</vt:lpstr>
      <vt:lpstr>Transaction Consistency</vt:lpstr>
      <vt:lpstr>Transaction Consistency</vt:lpstr>
      <vt:lpstr>Transaction Consistency (cont.)</vt:lpstr>
      <vt:lpstr>Transaction Consistency (cont.)</vt:lpstr>
      <vt:lpstr>Isolation of Transactions</vt:lpstr>
      <vt:lpstr>Isolation of Transactions</vt:lpstr>
      <vt:lpstr>Example</vt:lpstr>
      <vt:lpstr>Example</vt:lpstr>
      <vt:lpstr>Example (Contd.)</vt:lpstr>
      <vt:lpstr>Example (Contd.)</vt:lpstr>
      <vt:lpstr>"Correctness"?</vt:lpstr>
      <vt:lpstr>‘Correctness’?</vt:lpstr>
      <vt:lpstr>Formal Properties of Schedules</vt:lpstr>
      <vt:lpstr>Formal Properties of Schedules</vt:lpstr>
      <vt:lpstr>Anomalies with interleaved execution:</vt:lpstr>
      <vt:lpstr>Anomalies with Interleaved Execution</vt:lpstr>
      <vt:lpstr>Anomalies with Interleaved Execution</vt:lpstr>
      <vt:lpstr>Anomalies with Interleaved Execution</vt:lpstr>
      <vt:lpstr>Anomalies with Interleaved Execution</vt:lpstr>
      <vt:lpstr>Anomalies with Interleaved Execution</vt:lpstr>
      <vt:lpstr>Anomalies (Continued)</vt:lpstr>
      <vt:lpstr>Anomalies (Continued)</vt:lpstr>
      <vt:lpstr>Serializability</vt:lpstr>
      <vt:lpstr>Conflict Serializability</vt:lpstr>
      <vt:lpstr>Conflict Serializable Schedules</vt:lpstr>
      <vt:lpstr>CS---Intuition</vt:lpstr>
      <vt:lpstr>CS---Intuition</vt:lpstr>
      <vt:lpstr>Dependency Graph</vt:lpstr>
      <vt:lpstr>Example</vt:lpstr>
      <vt:lpstr>Serializability in Practice</vt:lpstr>
      <vt:lpstr>Solution?</vt:lpstr>
      <vt:lpstr>Answer</vt:lpstr>
      <vt:lpstr>Lost update problem - no locks</vt:lpstr>
      <vt:lpstr>Solution – part 1</vt:lpstr>
      <vt:lpstr>Lost update problem – with locks</vt:lpstr>
      <vt:lpstr>Locks</vt:lpstr>
      <vt:lpstr>Solution – part 1</vt:lpstr>
      <vt:lpstr>Solution – part 1</vt:lpstr>
      <vt:lpstr>Solution – part 1</vt:lpstr>
      <vt:lpstr>Solution – part 2</vt:lpstr>
      <vt:lpstr>‘Inconsistent analysis’</vt:lpstr>
      <vt:lpstr>‘Inconsistent analysis’ – w/ locks</vt:lpstr>
      <vt:lpstr>General solution:</vt:lpstr>
      <vt:lpstr>2PL</vt:lpstr>
      <vt:lpstr>2PL – example</vt:lpstr>
      <vt:lpstr>2PL – X/S lock version</vt:lpstr>
      <vt:lpstr>2PL – X/S lock version</vt:lpstr>
      <vt:lpstr>2PL – observations</vt:lpstr>
      <vt:lpstr>Aborting a Transaction (i.e., Rollback)</vt:lpstr>
      <vt:lpstr>Strict 2PL</vt:lpstr>
      <vt:lpstr>PowerPoint Presentation</vt:lpstr>
      <vt:lpstr>PowerPoint Presentation</vt:lpstr>
      <vt:lpstr>PowerPoint Presentation</vt:lpstr>
      <vt:lpstr>Venn diagram</vt:lpstr>
      <vt:lpstr>Isolation Levels</vt:lpstr>
      <vt:lpstr>PowerPoint Presentation</vt:lpstr>
      <vt:lpstr>(Review) Goal: ACID Properties</vt:lpstr>
      <vt:lpstr>Problem definition</vt:lpstr>
      <vt:lpstr>Problem definition</vt:lpstr>
      <vt:lpstr>Problem definition - eg.:</vt:lpstr>
      <vt:lpstr>Problem definition - eg.:</vt:lpstr>
      <vt:lpstr>Problem definition - eg.:</vt:lpstr>
      <vt:lpstr>Problem definition - eg.:</vt:lpstr>
      <vt:lpstr>Problem definition - eg.:</vt:lpstr>
      <vt:lpstr>Solution: W.A.L.</vt:lpstr>
      <vt:lpstr>W.A.L. - intro</vt:lpstr>
      <vt:lpstr>W.A.L. - intro</vt:lpstr>
      <vt:lpstr>W.A.L. </vt:lpstr>
      <vt:lpstr>W.A.L. </vt:lpstr>
      <vt:lpstr>Logging (cont.)</vt:lpstr>
      <vt:lpstr>Durability - Recovering From a Crash</vt:lpstr>
      <vt:lpstr>Summary</vt:lpstr>
      <vt:lpstr>Summary</vt:lpstr>
      <vt:lpstr>ACID properties</vt:lpstr>
    </vt:vector>
  </TitlesOfParts>
  <Company>University of Massachusetts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Transactions</dc:title>
  <dc:creator>Phillip Kirlin</dc:creator>
  <cp:lastModifiedBy>Kirlin_Phillip</cp:lastModifiedBy>
  <cp:revision>32</cp:revision>
  <cp:lastPrinted>2016-11-29T23:44:43Z</cp:lastPrinted>
  <dcterms:created xsi:type="dcterms:W3CDTF">2014-04-10T13:20:10Z</dcterms:created>
  <dcterms:modified xsi:type="dcterms:W3CDTF">2022-04-26T15:58:17Z</dcterms:modified>
</cp:coreProperties>
</file>